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jpeg" ContentType="image/jpeg"/>
  <Override PartName="/ppt/notesSlides/notesSlide12.xml" ContentType="application/vnd.openxmlformats-officedocument.presentationml.notesSlide+xml"/>
  <Override PartName="/ppt/media/image5.jpeg" ContentType="image/jpeg"/>
  <Override PartName="/ppt/media/image6.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7.jpeg" ContentType="image/jpeg"/>
  <Override PartName="/ppt/notesSlides/notesSlide15.xml" ContentType="application/vnd.openxmlformats-officedocument.presentationml.notesSlide+xml"/>
  <Override PartName="/ppt/media/image8.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9.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0.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1.jpeg" ContentType="image/jpeg"/>
  <Override PartName="/ppt/notesSlides/notesSlide30.xml" ContentType="application/vnd.openxmlformats-officedocument.presentationml.notesSlide+xml"/>
  <Override PartName="/ppt/media/image12.jpeg" ContentType="image/jpeg"/>
  <Override PartName="/ppt/notesSlides/notesSlide31.xml" ContentType="application/vnd.openxmlformats-officedocument.presentationml.notesSlide+xml"/>
  <Override PartName="/ppt/media/image13.jpe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14.jpeg" ContentType="image/jpe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15.jpeg" ContentType="image/jpeg"/>
  <Override PartName="/ppt/notesSlides/notesSlide38.xml" ContentType="application/vnd.openxmlformats-officedocument.presentationml.notesSlide+xml"/>
  <Override PartName="/ppt/media/image16.jpeg" ContentType="image/jpeg"/>
  <Override PartName="/ppt/notesSlides/notesSlide39.xml" ContentType="application/vnd.openxmlformats-officedocument.presentationml.notesSlide+xml"/>
  <Override PartName="/ppt/media/image17.jpeg" ContentType="image/jpe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18.jpeg" ContentType="image/jpeg"/>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19.jpeg" ContentType="image/jpe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20.jpeg" ContentType="image/jpeg"/>
  <Override PartName="/ppt/media/image21.jpeg" ContentType="image/jpeg"/>
  <Override PartName="/ppt/media/image22.jpeg" ContentType="image/jpeg"/>
  <Override PartName="/ppt/notesSlides/notesSlide51.xml" ContentType="application/vnd.openxmlformats-officedocument.presentationml.notesSlide+xml"/>
  <Override PartName="/ppt/media/image23.jpeg" ContentType="image/jpeg"/>
  <Override PartName="/ppt/notesSlides/notesSlide52.xml" ContentType="application/vnd.openxmlformats-officedocument.presentationml.notesSlide+xml"/>
  <Override PartName="/ppt/media/image24.jpeg" ContentType="image/jpeg"/>
  <Override PartName="/ppt/notesSlides/notesSlide53.xml" ContentType="application/vnd.openxmlformats-officedocument.presentationml.notesSlide+xml"/>
  <Override PartName="/ppt/media/image25.jpeg" ContentType="image/jpeg"/>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26.jpeg" ContentType="image/jpeg"/>
  <Override PartName="/ppt/notesSlides/notesSlide56.xml" ContentType="application/vnd.openxmlformats-officedocument.presentationml.notesSlide+xml"/>
  <Override PartName="/ppt/media/image27.jpeg" ContentType="image/jpeg"/>
  <Override PartName="/ppt/notesSlides/notesSlide57.xml" ContentType="application/vnd.openxmlformats-officedocument.presentationml.notesSlide+xml"/>
  <Override PartName="/ppt/notesSlides/notesSlide58.xml" ContentType="application/vnd.openxmlformats-officedocument.presentationml.notesSlide+xml"/>
  <Override PartName="/ppt/media/image28.jpeg" ContentType="image/jpeg"/>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media/image29.jpeg" ContentType="image/jpeg"/>
  <Override PartName="/ppt/notesSlides/notesSlide62.xml" ContentType="application/vnd.openxmlformats-officedocument.presentationml.notesSlide+xml"/>
  <Override PartName="/ppt/notesSlides/notesSlide63.xml" ContentType="application/vnd.openxmlformats-officedocument.presentationml.notesSlide+xml"/>
  <Override PartName="/ppt/media/image30.jpeg" ContentType="image/jpeg"/>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31.jpeg" ContentType="image/jpeg"/>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media/image32.jpeg" ContentType="image/jpeg"/>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media/image33.jpeg" ContentType="image/jpeg"/>
  <Override PartName="/ppt/media/image34.jpeg" ContentType="image/jpeg"/>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media/image35.jpeg" ContentType="image/jpeg"/>
  <Override PartName="/ppt/notesSlides/notesSlide83.xml" ContentType="application/vnd.openxmlformats-officedocument.presentationml.notesSlide+xml"/>
  <Override PartName="/ppt/notesSlides/notesSlide84.xml" ContentType="application/vnd.openxmlformats-officedocument.presentationml.notesSlide+xml"/>
  <Override PartName="/ppt/media/image36.jpeg" ContentType="image/jpeg"/>
  <Override PartName="/ppt/media/image37.jpeg" ContentType="image/jpeg"/>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media/image38.jpeg" ContentType="image/jpeg"/>
  <Override PartName="/ppt/notesSlides/notesSlide88.xml" ContentType="application/vnd.openxmlformats-officedocument.presentationml.notesSlide+xml"/>
  <Override PartName="/ppt/media/image39.jpeg" ContentType="image/jpeg"/>
  <Override PartName="/ppt/notesSlides/notesSlide89.xml" ContentType="application/vnd.openxmlformats-officedocument.presentationml.notesSlide+xml"/>
  <Override PartName="/ppt/media/image40.jpeg" ContentType="image/jpeg"/>
  <Override PartName="/ppt/media/image4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3" name="Shape 103"/>
          <p:cNvSpPr/>
          <p:nvPr>
            <p:ph type="sldImg"/>
          </p:nvPr>
        </p:nvSpPr>
        <p:spPr>
          <a:xfrm>
            <a:off x="1143000" y="685800"/>
            <a:ext cx="4572000" cy="3429000"/>
          </a:xfrm>
          <a:prstGeom prst="rect">
            <a:avLst/>
          </a:prstGeom>
        </p:spPr>
        <p:txBody>
          <a:bodyPr/>
          <a:lstStyle/>
          <a:p>
            <a:pPr/>
          </a:p>
        </p:txBody>
      </p:sp>
      <p:sp>
        <p:nvSpPr>
          <p:cNvPr id="104" name="Shape 10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3600">
        <a:latin typeface="Helvetica Neue"/>
        <a:ea typeface="Helvetica Neue"/>
        <a:cs typeface="Helvetica Neue"/>
        <a:sym typeface="Helvetica Neue"/>
      </a:defRPr>
    </a:lvl1pPr>
    <a:lvl2pPr indent="228600" defTabSz="457200" latinLnBrk="0">
      <a:lnSpc>
        <a:spcPct val="117999"/>
      </a:lnSpc>
      <a:defRPr sz="3600">
        <a:latin typeface="Helvetica Neue"/>
        <a:ea typeface="Helvetica Neue"/>
        <a:cs typeface="Helvetica Neue"/>
        <a:sym typeface="Helvetica Neue"/>
      </a:defRPr>
    </a:lvl2pPr>
    <a:lvl3pPr indent="457200" defTabSz="457200" latinLnBrk="0">
      <a:lnSpc>
        <a:spcPct val="117999"/>
      </a:lnSpc>
      <a:defRPr sz="3600">
        <a:latin typeface="Helvetica Neue"/>
        <a:ea typeface="Helvetica Neue"/>
        <a:cs typeface="Helvetica Neue"/>
        <a:sym typeface="Helvetica Neue"/>
      </a:defRPr>
    </a:lvl3pPr>
    <a:lvl4pPr indent="685800" defTabSz="457200" latinLnBrk="0">
      <a:lnSpc>
        <a:spcPct val="117999"/>
      </a:lnSpc>
      <a:defRPr sz="3600">
        <a:latin typeface="Helvetica Neue"/>
        <a:ea typeface="Helvetica Neue"/>
        <a:cs typeface="Helvetica Neue"/>
        <a:sym typeface="Helvetica Neue"/>
      </a:defRPr>
    </a:lvl4pPr>
    <a:lvl5pPr indent="914400" defTabSz="457200" latinLnBrk="0">
      <a:lnSpc>
        <a:spcPct val="117999"/>
      </a:lnSpc>
      <a:defRPr sz="3600">
        <a:latin typeface="Helvetica Neue"/>
        <a:ea typeface="Helvetica Neue"/>
        <a:cs typeface="Helvetica Neue"/>
        <a:sym typeface="Helvetica Neue"/>
      </a:defRPr>
    </a:lvl5pPr>
    <a:lvl6pPr indent="1143000" defTabSz="457200" latinLnBrk="0">
      <a:lnSpc>
        <a:spcPct val="117999"/>
      </a:lnSpc>
      <a:defRPr sz="3600">
        <a:latin typeface="Helvetica Neue"/>
        <a:ea typeface="Helvetica Neue"/>
        <a:cs typeface="Helvetica Neue"/>
        <a:sym typeface="Helvetica Neue"/>
      </a:defRPr>
    </a:lvl6pPr>
    <a:lvl7pPr indent="1371600" defTabSz="457200" latinLnBrk="0">
      <a:lnSpc>
        <a:spcPct val="117999"/>
      </a:lnSpc>
      <a:defRPr sz="3600">
        <a:latin typeface="Helvetica Neue"/>
        <a:ea typeface="Helvetica Neue"/>
        <a:cs typeface="Helvetica Neue"/>
        <a:sym typeface="Helvetica Neue"/>
      </a:defRPr>
    </a:lvl7pPr>
    <a:lvl8pPr indent="1600200" defTabSz="457200" latinLnBrk="0">
      <a:lnSpc>
        <a:spcPct val="117999"/>
      </a:lnSpc>
      <a:defRPr sz="3600">
        <a:latin typeface="Helvetica Neue"/>
        <a:ea typeface="Helvetica Neue"/>
        <a:cs typeface="Helvetica Neue"/>
        <a:sym typeface="Helvetica Neue"/>
      </a:defRPr>
    </a:lvl8pPr>
    <a:lvl9pPr indent="1828800" defTabSz="457200" latinLnBrk="0">
      <a:lnSpc>
        <a:spcPct val="117999"/>
      </a:lnSpc>
      <a:defRPr sz="36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Shape 107"/>
          <p:cNvSpPr/>
          <p:nvPr>
            <p:ph type="sldImg"/>
          </p:nvPr>
        </p:nvSpPr>
        <p:spPr>
          <a:prstGeom prst="rect">
            <a:avLst/>
          </a:prstGeom>
        </p:spPr>
        <p:txBody>
          <a:bodyPr/>
          <a:lstStyle/>
          <a:p>
            <a:pPr/>
          </a:p>
        </p:txBody>
      </p:sp>
      <p:sp>
        <p:nvSpPr>
          <p:cNvPr id="108" name="Shape 108"/>
          <p:cNvSpPr/>
          <p:nvPr>
            <p:ph type="body" sz="quarter" idx="1"/>
          </p:nvPr>
        </p:nvSpPr>
        <p:spPr>
          <a:prstGeom prst="rect">
            <a:avLst/>
          </a:prstGeom>
        </p:spPr>
        <p:txBody>
          <a:bodyPr/>
          <a:lstStyle/>
          <a:p>
            <a:pPr/>
            <a:r>
              <a:t>Welcome to this session on MP</a:t>
            </a:r>
          </a:p>
          <a:p>
            <a:pPr/>
            <a:r>
              <a:t>Thank you for being here</a:t>
            </a:r>
          </a:p>
          <a:p>
            <a:pPr/>
            <a:r>
              <a:t>MP is a technique I try to use all the time now and if not </a:t>
            </a:r>
            <a:r>
              <a:rPr b="1"/>
              <a:t>fall</a:t>
            </a:r>
            <a:r>
              <a:t> </a:t>
            </a:r>
            <a:r>
              <a:rPr b="1"/>
              <a:t>back</a:t>
            </a:r>
            <a:r>
              <a:t> to using strong style pairing. I have used it at </a:t>
            </a:r>
            <a:r>
              <a:rPr b="1"/>
              <a:t>work</a:t>
            </a:r>
            <a:r>
              <a:t>, in coding </a:t>
            </a:r>
            <a:r>
              <a:rPr b="1"/>
              <a:t>dojos</a:t>
            </a:r>
            <a:r>
              <a:t> and even </a:t>
            </a:r>
            <a:r>
              <a:rPr b="1"/>
              <a:t>teaching</a:t>
            </a:r>
            <a:r>
              <a:t> kids to program.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Classic project management problem. Developer reports 90% done, only last 90% remaining.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To combat this, we attacked the poor dev with more process, code reviews, status meetings - when will you be done? </a:t>
            </a:r>
          </a:p>
          <a:p>
            <a:pPr/>
          </a:p>
          <a:p>
            <a:pPr/>
            <a:r>
              <a:t>In late 1990s, early 2000s </a:t>
            </a:r>
            <a:r>
              <a:rPr b="1"/>
              <a:t>Kent Beck</a:t>
            </a:r>
            <a:r>
              <a:t> made up a new thing - XP</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Ask Audience Agile - who is </a:t>
            </a:r>
            <a:r>
              <a:rPr b="1"/>
              <a:t>practicing</a:t>
            </a:r>
            <a:r>
              <a:t> xp </a:t>
            </a:r>
          </a:p>
          <a:p>
            <a:pPr/>
            <a:r>
              <a:t>Regularly </a:t>
            </a:r>
            <a:r>
              <a:rPr b="1"/>
              <a:t>pairing</a:t>
            </a:r>
            <a:r>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Pair Prog, TDD, CI builds all Aimed at working in </a:t>
            </a:r>
            <a:r>
              <a:rPr b="1"/>
              <a:t>smaller batches, </a:t>
            </a:r>
            <a:r>
              <a:t>getting</a:t>
            </a:r>
            <a:r>
              <a:rPr b="1"/>
              <a:t> faster feedback.</a:t>
            </a:r>
            <a:endParaRPr b="1"/>
          </a:p>
          <a:p>
            <a:pPr/>
            <a:endParaRPr b="1"/>
          </a:p>
          <a:p>
            <a:pPr/>
            <a:r>
              <a:rPr b="1"/>
              <a:t>Pair </a:t>
            </a:r>
            <a:r>
              <a:t>works on a</a:t>
            </a:r>
            <a:r>
              <a:rPr b="1"/>
              <a:t> problem </a:t>
            </a:r>
            <a:r>
              <a:t>and</a:t>
            </a:r>
            <a:r>
              <a:rPr b="1"/>
              <a:t> maybe </a:t>
            </a:r>
            <a:r>
              <a:t>pairs</a:t>
            </a:r>
            <a:r>
              <a:rPr b="1"/>
              <a:t> switch around </a:t>
            </a:r>
            <a:r>
              <a:t>to</a:t>
            </a:r>
            <a:r>
              <a:rPr b="1"/>
              <a:t> spread knowledge.</a:t>
            </a:r>
            <a:r>
              <a:t> </a:t>
            </a:r>
          </a:p>
          <a:p>
            <a:pPr/>
            <a:r>
              <a:t>Still requires</a:t>
            </a:r>
            <a:r>
              <a:rPr b="1"/>
              <a:t> Standups, Meetings.</a:t>
            </a:r>
            <a:endParaRPr b="1"/>
          </a:p>
          <a:p>
            <a:pPr/>
          </a:p>
          <a:p>
            <a:pPr/>
            <a:r>
              <a:t>Another approach is one we stumbled on a couple of years ago…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This is where all the team work on </a:t>
            </a:r>
            <a:r>
              <a:rPr b="1"/>
              <a:t>one</a:t>
            </a:r>
            <a:r>
              <a:t> problem at the </a:t>
            </a:r>
            <a:r>
              <a:rPr b="1"/>
              <a:t>same</a:t>
            </a:r>
            <a:r>
              <a:t> 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Each own piece of the puzzle and </a:t>
            </a:r>
            <a:r>
              <a:rPr b="1"/>
              <a:t>split</a:t>
            </a:r>
            <a:r>
              <a:t> to work on it individually or in </a:t>
            </a:r>
            <a:r>
              <a:rPr b="1"/>
              <a:t>pairs</a:t>
            </a:r>
            <a:r>
              <a:t> but come </a:t>
            </a:r>
            <a:r>
              <a:rPr b="1"/>
              <a:t>together</a:t>
            </a:r>
            <a:r>
              <a:t> regularly to integrate and test.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Less </a:t>
            </a:r>
            <a:r>
              <a:rPr b="1"/>
              <a:t>specific</a:t>
            </a:r>
            <a:r>
              <a:t> to traditional roles - someone could be writing a test, someone writing a piece of front end, someone writing backend, database, deployment. All in service of </a:t>
            </a:r>
            <a:r>
              <a:rPr b="1"/>
              <a:t>one problem</a:t>
            </a:r>
            <a:r>
              <a:t>. </a:t>
            </a:r>
            <a:r>
              <a:rPr b="1"/>
              <a:t>Fix</a:t>
            </a:r>
            <a:r>
              <a:t> that problem and </a:t>
            </a:r>
            <a:r>
              <a:rPr b="1"/>
              <a:t>move</a:t>
            </a:r>
            <a:r>
              <a:t> </a:t>
            </a:r>
            <a:r>
              <a:rPr b="1"/>
              <a:t>on</a:t>
            </a:r>
            <a:r>
              <a:t> to </a:t>
            </a:r>
            <a:r>
              <a:rPr b="1"/>
              <a:t>next</a:t>
            </a:r>
            <a:r>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love this quote from a retrospective…</a:t>
            </a:r>
          </a:p>
          <a:p>
            <a:pPr/>
            <a:r>
              <a:t>Felt much more like a sports team - helping each other out.</a:t>
            </a:r>
          </a:p>
          <a:p>
            <a:pPr/>
            <a:r>
              <a:t>so we can maybe see a trend here…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Mobbing began by accident…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Hunter - quality and shipping</a:t>
            </a:r>
          </a:p>
          <a:p>
            <a:pPr/>
            <a:r>
              <a:t>Deliberate Practice - Learning Hour - safe space.</a:t>
            </a:r>
          </a:p>
          <a:p>
            <a:pPr/>
            <a:r>
              <a:rPr b="1"/>
              <a:t>Experimenting</a:t>
            </a:r>
            <a:r>
              <a:t> with writing tests, patterns, katas</a:t>
            </a:r>
          </a:p>
          <a:p>
            <a:pPr/>
            <a:r>
              <a:t>Went back to </a:t>
            </a:r>
            <a:r>
              <a:rPr b="1"/>
              <a:t>individual</a:t>
            </a:r>
            <a:r>
              <a:t> working at end of hour.</a:t>
            </a:r>
          </a:p>
          <a:p>
            <a:pPr/>
            <a:r>
              <a:t>Found they </a:t>
            </a:r>
            <a:r>
              <a:rPr b="1"/>
              <a:t>preferred</a:t>
            </a:r>
            <a:r>
              <a:t> working as a </a:t>
            </a:r>
            <a:r>
              <a:rPr b="1"/>
              <a:t>group</a:t>
            </a:r>
          </a:p>
          <a:p>
            <a:pPr/>
            <a:r>
              <a:t>Decided to </a:t>
            </a:r>
            <a:r>
              <a:rPr b="1"/>
              <a:t>experiment</a:t>
            </a:r>
          </a:p>
          <a:p>
            <a:pPr/>
            <a:r>
              <a:t>Named it </a:t>
            </a:r>
            <a:r>
              <a:rPr b="1"/>
              <a:t>Mob</a:t>
            </a:r>
            <a:r>
              <a:t> as next highest collective noun for devs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r>
              <a:t>My name, </a:t>
            </a:r>
            <a:r>
              <a:rPr b="1"/>
              <a:t>twitter</a:t>
            </a:r>
            <a:r>
              <a:t> handle.</a:t>
            </a:r>
          </a:p>
          <a:p>
            <a:pPr/>
            <a:r>
              <a:t>This is a big topic so I’ll try to cover as much as possible. </a:t>
            </a:r>
          </a:p>
          <a:p>
            <a:pPr/>
            <a:r>
              <a:t>If you want to talk after. I am around all day - grab me to chat.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He says it best…</a:t>
            </a:r>
          </a:p>
          <a:p>
            <a:pPr/>
            <a:r>
              <a:t>Pairing -&gt; Swarming -&gt; Mob</a:t>
            </a:r>
          </a:p>
          <a:p>
            <a:pPr/>
            <a:r>
              <a:t>And when we say all we mean devs, testers, Bus analysts, customers, ops.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Mob is like the next step up from pairing.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Rachel Davies Agile Coach says…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Quickly point out - it’s </a:t>
            </a:r>
            <a:r>
              <a:rPr b="1"/>
              <a:t>not</a:t>
            </a:r>
            <a:r>
              <a:t> a chance for someone to program with an audience.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Quickly point out - it’s </a:t>
            </a:r>
            <a:r>
              <a:rPr b="1"/>
              <a:t>not</a:t>
            </a:r>
            <a:r>
              <a:t> a chance for someone to program with an audience. Getting back to rockstar territory.  Showing off what you know, about true collaboration and sharing.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it’s </a:t>
            </a:r>
            <a:r>
              <a:rPr b="1"/>
              <a:t>not</a:t>
            </a:r>
            <a:r>
              <a:t> a chance to program with an audience - showing off how much you know.</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Some simple mechanics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To get started, you will need…</a:t>
            </a:r>
          </a:p>
          <a:p>
            <a:pPr/>
            <a:r>
              <a:t>Mob size will determine size of workspace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Two roles and this is what it looks like….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team gathered around a single computer.</a:t>
            </a:r>
          </a:p>
          <a:p>
            <a:pPr/>
            <a:r>
              <a:t>awesomeness (not actual team) for dramatic reconstruction.</a:t>
            </a:r>
          </a:p>
          <a:p>
            <a:pPr/>
            <a:r>
              <a:t>Let’s talk about </a:t>
            </a:r>
            <a:r>
              <a:rPr b="1"/>
              <a:t>roles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a:p>
        </p:txBody>
      </p:sp>
      <p:sp>
        <p:nvSpPr>
          <p:cNvPr id="119" name="Shape 119"/>
          <p:cNvSpPr/>
          <p:nvPr>
            <p:ph type="body" sz="quarter" idx="1"/>
          </p:nvPr>
        </p:nvSpPr>
        <p:spPr>
          <a:prstGeom prst="rect">
            <a:avLst/>
          </a:prstGeom>
        </p:spPr>
        <p:txBody>
          <a:bodyPr/>
          <a:lstStyle/>
          <a:p>
            <a:pPr/>
            <a:r>
              <a:rPr b="1"/>
              <a:t>Principal</a:t>
            </a:r>
            <a:r>
              <a:t> Dev at Sage in </a:t>
            </a:r>
            <a:r>
              <a:rPr b="1"/>
              <a:t>Newcastle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screen or projector</a:t>
            </a:r>
          </a:p>
          <a:p>
            <a:pPr/>
            <a:r>
              <a:t>white board for parking issues</a:t>
            </a:r>
          </a:p>
          <a:p>
            <a:pPr/>
            <a:r>
              <a:t>seating</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Big TVs</a:t>
            </a:r>
          </a:p>
          <a:p>
            <a:pPr/>
            <a:r>
              <a:t>RDP, </a:t>
            </a:r>
          </a:p>
          <a:p>
            <a:pPr/>
            <a:r>
              <a:t>Local laptop</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Other computers are allowed</a:t>
            </a:r>
          </a:p>
          <a:p>
            <a:pPr/>
            <a:r>
              <a:t>admin, </a:t>
            </a:r>
          </a:p>
          <a:p>
            <a:pPr/>
            <a:r>
              <a:t>dev ops, </a:t>
            </a:r>
          </a:p>
          <a:p>
            <a:pPr/>
            <a:r>
              <a:t>deployment, </a:t>
            </a:r>
          </a:p>
          <a:p>
            <a:pPr/>
            <a:r>
              <a:t>testing, </a:t>
            </a:r>
          </a:p>
          <a:p>
            <a:pPr/>
            <a:r>
              <a:t>email, </a:t>
            </a:r>
          </a:p>
          <a:p>
            <a:pPr/>
            <a:r>
              <a:t>research</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A couple of roles that are a bit different from what you would expect.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Rally sport - is a two person sport. </a:t>
            </a:r>
          </a:p>
          <a:p>
            <a:pPr/>
            <a:r>
              <a:t>Driver - short range focus - pedals, gears, steering</a:t>
            </a:r>
          </a:p>
          <a:p>
            <a:pPr/>
            <a:r>
              <a:t>Navigator - Longer range - hills and bends</a:t>
            </a:r>
          </a:p>
          <a:p>
            <a:pPr/>
            <a:r>
              <a:t>XP borrows this.</a:t>
            </a: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Don’t swap. </a:t>
            </a:r>
          </a:p>
          <a:p>
            <a:pPr/>
            <a:r>
              <a:t>In XP, there are two people sitting at a single computer and keyboard. One driver and one navigator.</a:t>
            </a:r>
          </a:p>
          <a:p>
            <a:pPr/>
            <a:r>
              <a:rPr b="1"/>
              <a:t>Swap</a:t>
            </a:r>
            <a:r>
              <a:t> as required and roles reverse.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The driver is the person with an idea of how to solve the problem and types and hopefully narrates. </a:t>
            </a:r>
          </a:p>
          <a:p>
            <a:pPr/>
            <a:r>
              <a:t>Thinking about making current code compile. </a:t>
            </a:r>
            <a:r>
              <a:rPr b="1"/>
              <a:t>focussed</a:t>
            </a:r>
            <a:r>
              <a:t> on syntax etc.</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The Navigator (a small boy) sitting next to him thinking about </a:t>
            </a:r>
            <a:r>
              <a:rPr b="1"/>
              <a:t>next test, higher level</a:t>
            </a:r>
            <a:r>
              <a:t> of abstraction.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MP turns this idea </a:t>
            </a:r>
            <a:r>
              <a:rPr b="1"/>
              <a:t>inside</a:t>
            </a:r>
            <a:r>
              <a:t> out. </a:t>
            </a:r>
          </a:p>
          <a:p>
            <a:pPr/>
            <a:r>
              <a:t>Single driver is writing code but the direction comes from the (multiple) Navigators.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Here’s what that looks like.</a:t>
            </a:r>
          </a:p>
          <a:p>
            <a:pPr/>
            <a:r>
              <a:t>Single input device, code is here, here, here…</a:t>
            </a:r>
          </a:p>
          <a:p>
            <a:pPr/>
            <a:r>
              <a:t>Driver sits at keyboard, navigators arranged around.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rPr b="1"/>
              <a:t>Co Org </a:t>
            </a:r>
            <a:r>
              <a:t>of two developer meetups in Newcastle </a:t>
            </a:r>
            <a:r>
              <a:rPr b="1"/>
              <a:t>Agile North East</a:t>
            </a:r>
            <a:r>
              <a:t> and </a:t>
            </a:r>
            <a:r>
              <a:rPr b="1"/>
              <a:t>NE Bytes</a:t>
            </a:r>
          </a:p>
          <a:p>
            <a:pPr/>
          </a:p>
          <a:p>
            <a:pPr/>
            <a:r>
              <a:t>Running dev meetups and coding dojos at work where we can be programming as a </a:t>
            </a:r>
            <a:r>
              <a:rPr b="1"/>
              <a:t>group</a:t>
            </a:r>
            <a:r>
              <a:t> larger than a </a:t>
            </a:r>
            <a:r>
              <a:rPr b="1"/>
              <a:t>pair</a:t>
            </a:r>
            <a:r>
              <a:t> lead me to </a:t>
            </a:r>
            <a:r>
              <a:rPr b="1"/>
              <a:t>evolve</a:t>
            </a:r>
            <a:r>
              <a:t> a similar approach to MP which meant I recognized the possibilities when I became aware of it about 3 years ago.</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Driver</a:t>
            </a:r>
          </a:p>
          <a:p>
            <a:pPr/>
            <a:r>
              <a:t>Navigators</a:t>
            </a:r>
          </a:p>
          <a:p>
            <a:pPr/>
            <a:r>
              <a:t>Facilitators? - New and Large groups.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There are some rules to make Mobbing work smoothly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name calling, fundamental attribution error - i broke the build, you broke the build.</a:t>
            </a:r>
          </a:p>
          <a:p>
            <a:pPr/>
            <a:r>
              <a:t>Spending a lot of time together and it’s easy for resentment and anger to build up</a:t>
            </a:r>
          </a:p>
          <a:p>
            <a:pPr/>
            <a:r>
              <a:t>unhappiness</a:t>
            </a:r>
          </a:p>
          <a:p>
            <a:pPr/>
          </a:p>
          <a:p>
            <a:pPr/>
            <a:r>
              <a:t>Yes and improv, don’t kill someone’s idea</a:t>
            </a:r>
          </a:p>
          <a:p>
            <a:pPr/>
            <a:r>
              <a:t>Turn up the good - retrospectives also</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if you feel like you have to be a saint to be kind, considerate, respectful…</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Pretend, maintain that pretence for a short time.</a:t>
            </a:r>
          </a:p>
          <a:p>
            <a:pPr/>
            <a:r>
              <a:t>Over time, that becomes reality.</a:t>
            </a:r>
          </a:p>
          <a:p>
            <a:pPr/>
            <a:r>
              <a:t>Something else to adopt that mindset</a:t>
            </a:r>
          </a:p>
          <a:p>
            <a:pPr/>
            <a:r>
              <a:t>Anyone doing retrospectives in their process.</a:t>
            </a:r>
          </a:p>
          <a:p>
            <a:pPr/>
            <a:r>
              <a:t>Norm Kerth wrote the book</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Mantra we use in our retros to set the right frame of mind. Norm Kerth’s retro prime directive.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Hunter went on to create a set of Lofty Goals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r>
              <a:t>no coercion. Also a lot of people worry about not being very buddhist or perfect. Woody has something to say about that too…</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Let’s talk a bit more about the roles in Mobbing.</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I think Driver (from XP) is too </a:t>
            </a:r>
            <a:r>
              <a:rPr b="1"/>
              <a:t>active</a:t>
            </a:r>
            <a:r>
              <a:t> - the driver is a passive role - so I am coming round to using typist.</a:t>
            </a:r>
          </a:p>
          <a:p>
            <a:pPr/>
            <a:r>
              <a:t>After all they take input from surroundings and do something with that request. If you don’t like typist how about…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Also I am super interesting…</a:t>
            </a:r>
          </a:p>
          <a:p>
            <a:pPr/>
            <a:r>
              <a:t>if you believe twitter and I don’t have the courage to go and look at that list.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communing with the spirit of the mob to divine what the next piece of code is.</a:t>
            </a:r>
          </a:p>
          <a:p>
            <a:pPr/>
            <a:r>
              <a:t>If you are more technically minded…</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Siri?</a:t>
            </a:r>
          </a:p>
          <a:p>
            <a:pPr/>
          </a:p>
          <a:p>
            <a:pPr/>
            <a:r>
              <a:t>Importantly…</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Siri?</a:t>
            </a:r>
          </a:p>
          <a:p>
            <a:pPr/>
          </a:p>
          <a:p>
            <a:pPr/>
            <a:r>
              <a:t>Importantly…</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The remainder of the mob … are navigators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Discussion</a:t>
            </a:r>
          </a:p>
          <a:p>
            <a:pPr/>
            <a:r>
              <a:t>Agree next step</a:t>
            </a:r>
          </a:p>
          <a:p>
            <a:pPr/>
            <a:r>
              <a:t>Give clear instruction to the typist</a:t>
            </a:r>
          </a:p>
          <a:p>
            <a:pPr/>
            <a:r>
              <a:t>Whiteboard</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Just like in normal pairing, roles swap around in the team. </a:t>
            </a:r>
          </a:p>
          <a:p>
            <a:pPr/>
            <a:r>
              <a:t>Driver types for a little while, then they become a navigator and a once navigator becomes a new driver. Everyone takes a turn through the team.</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Doing anything for a time can be tiring.</a:t>
            </a:r>
          </a:p>
          <a:p>
            <a:pPr/>
            <a:r>
              <a:t>Can be done organically - dont want to type too much finish thought or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rPr b="1"/>
              <a:t>Enclosed</a:t>
            </a:r>
            <a:r>
              <a:t> area? Can use a mechanical </a:t>
            </a:r>
            <a:r>
              <a:rPr b="1"/>
              <a:t>egg</a:t>
            </a:r>
            <a:r>
              <a:t> timer</a:t>
            </a:r>
          </a:p>
          <a:p>
            <a:pPr/>
            <a:r>
              <a:t>Use phone or use a mob timer - browser</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here’s an example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line numbers</a:t>
            </a:r>
          </a:p>
          <a:p>
            <a:pPr/>
            <a:r>
              <a:t>10.5</a:t>
            </a:r>
          </a:p>
          <a:p>
            <a:pPr/>
            <a:r>
              <a:t>variable naming</a:t>
            </a:r>
          </a:p>
          <a:p>
            <a:pPr/>
            <a:r>
              <a:t>white board/pad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A disclaimer before we go any further. Wanted to show actual team photos but Newcastle folk are very shy, they don’t go out much.</a:t>
            </a:r>
          </a:p>
          <a:p>
            <a:pPr/>
            <a:r>
              <a:t>Couldn’t get anyone to pose - some scenes </a:t>
            </a:r>
          </a:p>
          <a:p>
            <a:pPr/>
            <a:r>
              <a:t>are reconstructed for narrative purposes.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Thing everyone notices about MP is the number of people you have gathered in one space.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At core of mobbing</a:t>
            </a:r>
          </a:p>
          <a:p>
            <a:pPr/>
          </a:p>
          <a:p>
            <a:pPr/>
            <a:r>
              <a:t>this technique is the game changer</a:t>
            </a:r>
          </a:p>
          <a:p>
            <a:pPr/>
            <a:r>
              <a:t>use on </a:t>
            </a:r>
            <a:r>
              <a:rPr b="1"/>
              <a:t>monday</a:t>
            </a:r>
            <a:r>
              <a:t> morning</a:t>
            </a:r>
          </a:p>
          <a:p>
            <a:pPr/>
            <a:r>
              <a:t>what i use at work as much as I can</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how did you fix it?</a:t>
            </a:r>
          </a:p>
          <a:p>
            <a:pPr/>
            <a:r>
              <a:t>What about if you didn’t know what the problem was?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2000 ish</a:t>
            </a:r>
          </a:p>
          <a:p>
            <a:pPr/>
            <a:r>
              <a:t>lots of good tips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talk to rubber duck</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hape 448"/>
          <p:cNvSpPr/>
          <p:nvPr>
            <p:ph type="sldImg"/>
          </p:nvPr>
        </p:nvSpPr>
        <p:spPr>
          <a:prstGeom prst="rect">
            <a:avLst/>
          </a:prstGeom>
        </p:spPr>
        <p:txBody>
          <a:bodyPr/>
          <a:lstStyle/>
          <a:p>
            <a:pPr/>
          </a:p>
        </p:txBody>
      </p:sp>
      <p:sp>
        <p:nvSpPr>
          <p:cNvPr id="449" name="Shape 449"/>
          <p:cNvSpPr/>
          <p:nvPr>
            <p:ph type="body" sz="quarter" idx="1"/>
          </p:nvPr>
        </p:nvSpPr>
        <p:spPr>
          <a:prstGeom prst="rect">
            <a:avLst/>
          </a:prstGeom>
        </p:spPr>
        <p:txBody>
          <a:bodyPr/>
          <a:lstStyle/>
          <a:p>
            <a:pPr/>
            <a:r>
              <a:t>Eliza bot repackaged as a code analysis tool</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Doesn’t work as well. Speaking and listening back is the thing that works. Short cut if do it in own head. SF Cory Doctorow corpus collossum - what it was but not what it was called. Speaking out loud.</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One of the people working at Hunter with Woody</a:t>
            </a:r>
          </a:p>
          <a:p>
            <a:pPr/>
            <a:r>
              <a:t>formalized this verbalisation</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states it like this</a:t>
            </a:r>
          </a:p>
          <a:p>
            <a:pPr/>
            <a:r>
              <a:t>can be difficult to do,</a:t>
            </a:r>
          </a:p>
          <a:p>
            <a:pPr/>
            <a:r>
              <a:t>first you will want to grab keyboard</a:t>
            </a:r>
          </a:p>
          <a:p>
            <a:pPr/>
            <a:r>
              <a:t>sit on your hands and try to talk instead</a:t>
            </a:r>
          </a:p>
          <a:p>
            <a:pPr/>
            <a:r>
              <a:t>code you produce is better quality.</a:t>
            </a:r>
          </a:p>
          <a:p>
            <a:pPr/>
            <a:r>
              <a:t>Refinement.</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Is the Typist typing?</a:t>
            </a:r>
          </a:p>
          <a:p>
            <a:pPr/>
            <a:r>
              <a:t>Do they look confused?</a:t>
            </a:r>
          </a:p>
          <a:p>
            <a:pPr/>
            <a:r>
              <a:t>Talk at the right level for each person:</a:t>
            </a:r>
          </a:p>
          <a:p>
            <a:pPr/>
            <a:r>
              <a:t>osmosis, rise up levels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Let’s talk about the road to mobbing</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Shape 472"/>
          <p:cNvSpPr/>
          <p:nvPr>
            <p:ph type="sldImg"/>
          </p:nvPr>
        </p:nvSpPr>
        <p:spPr>
          <a:prstGeom prst="rect">
            <a:avLst/>
          </a:prstGeom>
        </p:spPr>
        <p:txBody>
          <a:bodyPr/>
          <a:lstStyle/>
          <a:p>
            <a:pPr/>
          </a:p>
        </p:txBody>
      </p:sp>
      <p:sp>
        <p:nvSpPr>
          <p:cNvPr id="473" name="Shape 473"/>
          <p:cNvSpPr/>
          <p:nvPr>
            <p:ph type="body" sz="quarter" idx="1"/>
          </p:nvPr>
        </p:nvSpPr>
        <p:spPr>
          <a:prstGeom prst="rect">
            <a:avLst/>
          </a:prstGeom>
        </p:spPr>
        <p:txBody>
          <a:bodyPr/>
          <a:lstStyle/>
          <a:p>
            <a:pPr/>
            <a:r>
              <a:t>Change line 15, split into two?</a:t>
            </a:r>
          </a:p>
          <a:p>
            <a:pPr/>
            <a:r>
              <a:t>Could say something like - split that line into two </a:t>
            </a:r>
          </a:p>
          <a:p>
            <a:pPr/>
            <a:r>
              <a:t>Or cut part in brackets insert into 14.5</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r>
              <a:t>Frequently a Mob will get stuck on naming. Give a variable an obviously wrong name to begin with until it gets beyond annoying, then agree on how it is being used. Better names.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Don’t give experts the keyboard at all</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adventure time unicorns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Code Merges?</a:t>
            </a:r>
          </a:p>
          <a:p>
            <a:pPr/>
            <a:r>
              <a:t>Group learning </a:t>
            </a:r>
          </a:p>
          <a:p>
            <a:pPr/>
            <a:r>
              <a:t>morning only, all day</a:t>
            </a:r>
          </a:p>
          <a:p>
            <a:pPr/>
            <a:r>
              <a:t>adhocracy</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Shape 497"/>
          <p:cNvSpPr/>
          <p:nvPr>
            <p:ph type="sldImg"/>
          </p:nvPr>
        </p:nvSpPr>
        <p:spPr>
          <a:prstGeom prst="rect">
            <a:avLst/>
          </a:prstGeom>
        </p:spPr>
        <p:txBody>
          <a:bodyPr/>
          <a:lstStyle/>
          <a:p>
            <a:pPr/>
          </a:p>
        </p:txBody>
      </p:sp>
      <p:sp>
        <p:nvSpPr>
          <p:cNvPr id="498" name="Shape 498"/>
          <p:cNvSpPr/>
          <p:nvPr>
            <p:ph type="body" sz="quarter" idx="1"/>
          </p:nvPr>
        </p:nvSpPr>
        <p:spPr>
          <a:prstGeom prst="rect">
            <a:avLst/>
          </a:prstGeom>
        </p:spPr>
        <p:txBody>
          <a:bodyPr/>
          <a:lstStyle/>
          <a:p>
            <a:pPr/>
            <a:r>
              <a:t>headphones and crunch</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r>
              <a:t>Local meetup with Amitai Schleier</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p>
            <a:pPr/>
            <a:r>
              <a:t>Often have times when </a:t>
            </a:r>
            <a:r>
              <a:rPr b="1"/>
              <a:t>way</a:t>
            </a:r>
            <a:r>
              <a:t> is not </a:t>
            </a:r>
            <a:r>
              <a:rPr b="1"/>
              <a:t>clear</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a:r>
              <a:t>time box - rollback</a:t>
            </a:r>
          </a:p>
          <a:p>
            <a:pPr/>
            <a:r>
              <a:t>separate to poc spike</a:t>
            </a:r>
          </a:p>
          <a:p>
            <a:pPr/>
            <a:r>
              <a:t>research </a:t>
            </a:r>
          </a:p>
          <a:p>
            <a:pPr/>
            <a:r>
              <a:t>bring back together and present</a:t>
            </a:r>
          </a:p>
          <a:p>
            <a:pPr/>
            <a:r>
              <a:t>decide as a group way forward</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a:r>
              <a:t>mentioned retrospectives earlier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Way back in history, </a:t>
            </a:r>
          </a:p>
          <a:p>
            <a:pPr/>
            <a:r>
              <a:t>We had Awesome Ninja </a:t>
            </a:r>
            <a:r>
              <a:rPr b="1"/>
              <a:t>Rockstar</a:t>
            </a:r>
            <a:r>
              <a:t> Pirates Developers. </a:t>
            </a:r>
          </a:p>
          <a:p>
            <a:pPr/>
            <a:r>
              <a:t>Individual contributors largely with their own specialisation and implied silos.</a:t>
            </a:r>
          </a:p>
          <a:p>
            <a:pPr/>
            <a:r>
              <a:t>Long </a:t>
            </a:r>
            <a:r>
              <a:rPr b="1"/>
              <a:t>feedback</a:t>
            </a:r>
            <a:r>
              <a:t> cycles and large </a:t>
            </a:r>
            <a:r>
              <a:rPr b="1"/>
              <a:t>batches</a:t>
            </a:r>
            <a:r>
              <a:t> of work</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hape 521"/>
          <p:cNvSpPr/>
          <p:nvPr>
            <p:ph type="sldImg"/>
          </p:nvPr>
        </p:nvSpPr>
        <p:spPr>
          <a:prstGeom prst="rect">
            <a:avLst/>
          </a:prstGeom>
        </p:spPr>
        <p:txBody>
          <a:bodyPr/>
          <a:lstStyle/>
          <a:p>
            <a:pPr/>
          </a:p>
        </p:txBody>
      </p:sp>
      <p:sp>
        <p:nvSpPr>
          <p:cNvPr id="522" name="Shape 522"/>
          <p:cNvSpPr/>
          <p:nvPr>
            <p:ph type="body" sz="quarter" idx="1"/>
          </p:nvPr>
        </p:nvSpPr>
        <p:spPr>
          <a:prstGeom prst="rect">
            <a:avLst/>
          </a:prstGeom>
        </p:spPr>
        <p:txBody>
          <a:bodyPr/>
          <a:lstStyle/>
          <a:p>
            <a:pPr/>
            <a:r>
              <a:t>at the end of the session, end of the day?</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Shape 527"/>
          <p:cNvSpPr/>
          <p:nvPr>
            <p:ph type="sldImg"/>
          </p:nvPr>
        </p:nvSpPr>
        <p:spPr>
          <a:prstGeom prst="rect">
            <a:avLst/>
          </a:prstGeom>
        </p:spPr>
        <p:txBody>
          <a:bodyPr/>
          <a:lstStyle/>
          <a:p>
            <a:pPr/>
          </a:p>
        </p:txBody>
      </p:sp>
      <p:sp>
        <p:nvSpPr>
          <p:cNvPr id="528" name="Shape 528"/>
          <p:cNvSpPr/>
          <p:nvPr>
            <p:ph type="body" sz="quarter" idx="1"/>
          </p:nvPr>
        </p:nvSpPr>
        <p:spPr>
          <a:prstGeom prst="rect">
            <a:avLst/>
          </a:prstGeom>
        </p:spPr>
        <p:txBody>
          <a:bodyPr/>
          <a:lstStyle/>
          <a:p>
            <a:pPr/>
            <a:r>
              <a:t>concentrate on improvements, </a:t>
            </a:r>
          </a:p>
          <a:p>
            <a:pPr/>
            <a:r>
              <a:t>don’t worry so much about what is wrong.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a:r>
              <a:t>sage not included yet</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hape 540"/>
          <p:cNvSpPr/>
          <p:nvPr>
            <p:ph type="sldImg"/>
          </p:nvPr>
        </p:nvSpPr>
        <p:spPr>
          <a:prstGeom prst="rect">
            <a:avLst/>
          </a:prstGeom>
        </p:spPr>
        <p:txBody>
          <a:bodyPr/>
          <a:lstStyle/>
          <a:p>
            <a:pPr/>
          </a:p>
        </p:txBody>
      </p:sp>
      <p:sp>
        <p:nvSpPr>
          <p:cNvPr id="541" name="Shape 541"/>
          <p:cNvSpPr/>
          <p:nvPr>
            <p:ph type="body" sz="quarter" idx="1"/>
          </p:nvPr>
        </p:nvSpPr>
        <p:spPr>
          <a:prstGeom prst="rect">
            <a:avLst/>
          </a:prstGeom>
        </p:spPr>
        <p:txBody>
          <a:bodyPr/>
          <a:lstStyle/>
          <a:p>
            <a:pPr/>
            <a:r>
              <a:t>5 minutes</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r>
              <a:t>Two different approaches - both worth looking at.</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Shape 571"/>
          <p:cNvSpPr/>
          <p:nvPr>
            <p:ph type="sldImg"/>
          </p:nvPr>
        </p:nvSpPr>
        <p:spPr>
          <a:prstGeom prst="rect">
            <a:avLst/>
          </a:prstGeom>
        </p:spPr>
        <p:txBody>
          <a:bodyPr/>
          <a:lstStyle/>
          <a:p>
            <a:pPr/>
          </a:p>
        </p:txBody>
      </p:sp>
      <p:sp>
        <p:nvSpPr>
          <p:cNvPr id="572" name="Shape 572"/>
          <p:cNvSpPr/>
          <p:nvPr>
            <p:ph type="body" sz="quarter" idx="1"/>
          </p:nvPr>
        </p:nvSpPr>
        <p:spPr>
          <a:prstGeom prst="rect">
            <a:avLst/>
          </a:prstGeom>
        </p:spPr>
        <p:txBody>
          <a:bodyPr/>
          <a:lstStyle/>
          <a:p>
            <a:pPr/>
            <a:r>
              <a:t>Solo is faster but not for full lifecycle - incease quality</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hape 582"/>
          <p:cNvSpPr/>
          <p:nvPr>
            <p:ph type="sldImg"/>
          </p:nvPr>
        </p:nvSpPr>
        <p:spPr>
          <a:prstGeom prst="rect">
            <a:avLst/>
          </a:prstGeom>
        </p:spPr>
        <p:txBody>
          <a:bodyPr/>
          <a:lstStyle/>
          <a:p>
            <a:pPr/>
          </a:p>
        </p:txBody>
      </p:sp>
      <p:sp>
        <p:nvSpPr>
          <p:cNvPr id="583" name="Shape 583"/>
          <p:cNvSpPr/>
          <p:nvPr>
            <p:ph type="body" sz="quarter" idx="1"/>
          </p:nvPr>
        </p:nvSpPr>
        <p:spPr>
          <a:prstGeom prst="rect">
            <a:avLst/>
          </a:prstGeom>
        </p:spPr>
        <p:txBody>
          <a:bodyPr/>
          <a:lstStyle/>
          <a:p>
            <a:pPr/>
            <a:r>
              <a:t>I’ll stop blathering now and stop for questions.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a:pPr/>
          </a:p>
        </p:txBody>
      </p:sp>
      <p:sp>
        <p:nvSpPr>
          <p:cNvPr id="587" name="Shape 587"/>
          <p:cNvSpPr/>
          <p:nvPr>
            <p:ph type="body" sz="quarter" idx="1"/>
          </p:nvPr>
        </p:nvSpPr>
        <p:spPr>
          <a:prstGeom prst="rect">
            <a:avLst/>
          </a:prstGeom>
        </p:spPr>
        <p:txBody>
          <a:bodyPr/>
          <a:lstStyle/>
          <a:p>
            <a:pPr/>
            <a:r>
              <a:t>feedback </a:t>
            </a:r>
            <a:r>
              <a:rPr b="1"/>
              <a:t>forms</a:t>
            </a:r>
            <a:r>
              <a:t> or feedback in </a:t>
            </a:r>
            <a:r>
              <a:rPr b="1"/>
              <a:t>person</a:t>
            </a:r>
            <a:r>
              <a:t> or on </a:t>
            </a:r>
            <a:r>
              <a:rPr b="1"/>
              <a:t>twitter</a:t>
            </a:r>
            <a:r>
              <a:t>. I find it very valuable so please share if you feel so moved.</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Shape 590"/>
          <p:cNvSpPr/>
          <p:nvPr>
            <p:ph type="sldImg"/>
          </p:nvPr>
        </p:nvSpPr>
        <p:spPr>
          <a:prstGeom prst="rect">
            <a:avLst/>
          </a:prstGeom>
        </p:spPr>
        <p:txBody>
          <a:bodyPr/>
          <a:lstStyle/>
          <a:p>
            <a:pPr/>
          </a:p>
        </p:txBody>
      </p:sp>
      <p:sp>
        <p:nvSpPr>
          <p:cNvPr id="591" name="Shape 591"/>
          <p:cNvSpPr/>
          <p:nvPr>
            <p:ph type="body" sz="quarter" idx="1"/>
          </p:nvPr>
        </p:nvSpPr>
        <p:spPr>
          <a:prstGeom prst="rect">
            <a:avLst/>
          </a:prstGeom>
        </p:spPr>
        <p:txBody>
          <a:bodyPr/>
          <a:lstStyle/>
          <a:p>
            <a:pPr/>
            <a:r>
              <a:t>Woody at CN in 2016</a:t>
            </a:r>
          </a:p>
          <a:p>
            <a:pPr/>
            <a:r>
              <a:t>Back in July 2018</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Shape 595"/>
          <p:cNvSpPr/>
          <p:nvPr>
            <p:ph type="sldImg"/>
          </p:nvPr>
        </p:nvSpPr>
        <p:spPr>
          <a:prstGeom prst="rect">
            <a:avLst/>
          </a:prstGeom>
        </p:spPr>
        <p:txBody>
          <a:bodyPr/>
          <a:lstStyle/>
          <a:p>
            <a:pPr/>
          </a:p>
        </p:txBody>
      </p:sp>
      <p:sp>
        <p:nvSpPr>
          <p:cNvPr id="596" name="Shape 596"/>
          <p:cNvSpPr/>
          <p:nvPr>
            <p:ph type="body" sz="quarter" idx="1"/>
          </p:nvPr>
        </p:nvSpPr>
        <p:spPr>
          <a:prstGeom prst="rect">
            <a:avLst/>
          </a:prstGeom>
        </p:spPr>
        <p:txBody>
          <a:bodyPr/>
          <a:lstStyle/>
          <a:p>
            <a:pPr/>
            <a:r>
              <a:t>Tweet slides at end.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Turn Coffee and an Awesome Idea into green on black code.</a:t>
            </a:r>
          </a:p>
          <a:p>
            <a:pPr/>
            <a:r>
              <a:t>More code == better</a:t>
            </a:r>
          </a:p>
          <a:p>
            <a:pPr/>
            <a:r>
              <a:t>And we’ll take all the code from everyone on the project and </a:t>
            </a:r>
            <a:r>
              <a:rPr b="1"/>
              <a:t>jam</a:t>
            </a:r>
            <a:r>
              <a:t> it all </a:t>
            </a:r>
            <a:r>
              <a:rPr b="1"/>
              <a:t>together</a:t>
            </a:r>
            <a:r>
              <a:t> at the end and </a:t>
            </a:r>
            <a:r>
              <a:rPr b="1"/>
              <a:t>ship</a:t>
            </a:r>
            <a:r>
              <a:t> it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 Center">
    <p:bg>
      <p:bgPr>
        <a:solidFill>
          <a:srgbClr val="222631"/>
        </a:solidFill>
      </p:bgPr>
    </p:bg>
    <p:spTree>
      <p:nvGrpSpPr>
        <p:cNvPr id="1" name=""/>
        <p:cNvGrpSpPr/>
        <p:nvPr/>
      </p:nvGrpSpPr>
      <p:grpSpPr>
        <a:xfrm>
          <a:off x="0" y="0"/>
          <a:ext cx="0" cy="0"/>
          <a:chOff x="0" y="0"/>
          <a:chExt cx="0" cy="0"/>
        </a:xfrm>
      </p:grpSpPr>
      <p:sp>
        <p:nvSpPr>
          <p:cNvPr id="11" name="Title Text"/>
          <p:cNvSpPr txBox="1"/>
          <p:nvPr>
            <p:ph type="title"/>
          </p:nvPr>
        </p:nvSpPr>
        <p:spPr>
          <a:xfrm>
            <a:off x="1270000" y="3225800"/>
            <a:ext cx="10464800" cy="3302000"/>
          </a:xfrm>
          <a:prstGeom prst="rect">
            <a:avLst/>
          </a:prstGeom>
        </p:spPr>
        <p:txBody>
          <a:bodyPr/>
          <a:lstStyle>
            <a:lvl1pPr algn="l">
              <a:defRPr sz="10000">
                <a:solidFill>
                  <a:srgbClr val="FF0063"/>
                </a:solidFill>
              </a:defRPr>
            </a:lvl1pPr>
          </a:lstStyle>
          <a:p>
            <a:pPr/>
            <a:r>
              <a:t>Title Text</a:t>
            </a:r>
          </a:p>
        </p:txBody>
      </p:sp>
      <p:sp>
        <p:nvSpPr>
          <p:cNvPr id="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6" name="Title Text"/>
          <p:cNvSpPr txBox="1"/>
          <p:nvPr>
            <p:ph type="title"/>
          </p:nvPr>
        </p:nvSpPr>
        <p:spPr>
          <a:prstGeom prst="rect">
            <a:avLst/>
          </a:prstGeom>
        </p:spPr>
        <p:txBody>
          <a:bodyPr/>
          <a:lstStyle>
            <a:lvl1pPr>
              <a:defRPr sz="10000">
                <a:latin typeface="Yanone Kaffeesatz"/>
                <a:ea typeface="Yanone Kaffeesatz"/>
                <a:cs typeface="Yanone Kaffeesatz"/>
                <a:sym typeface="Yanone Kaffeesatz"/>
              </a:defRPr>
            </a:lvl1pPr>
          </a:lstStyle>
          <a:p>
            <a:pPr/>
            <a:r>
              <a:t>Title Text</a:t>
            </a:r>
          </a:p>
        </p:txBody>
      </p:sp>
      <p:sp>
        <p:nvSpPr>
          <p:cNvPr id="87" name="Body Level One…"/>
          <p:cNvSpPr txBox="1"/>
          <p:nvPr>
            <p:ph type="body" idx="1"/>
          </p:nvPr>
        </p:nvSpPr>
        <p:spPr>
          <a:prstGeom prst="rect">
            <a:avLst/>
          </a:prstGeom>
        </p:spPr>
        <p:txBody>
          <a:bodyPr/>
          <a:lstStyle>
            <a:lvl1pPr marL="444499" indent="-444499">
              <a:defRPr sz="4000">
                <a:latin typeface="Yanone Kaffeesatz"/>
                <a:ea typeface="Yanone Kaffeesatz"/>
                <a:cs typeface="Yanone Kaffeesatz"/>
                <a:sym typeface="Yanone Kaffeesatz"/>
              </a:defRPr>
            </a:lvl1pPr>
            <a:lvl2pPr>
              <a:defRPr sz="4000">
                <a:latin typeface="Yanone Kaffeesatz"/>
                <a:ea typeface="Yanone Kaffeesatz"/>
                <a:cs typeface="Yanone Kaffeesatz"/>
                <a:sym typeface="Yanone Kaffeesatz"/>
              </a:defRPr>
            </a:lvl2pPr>
            <a:lvl3pPr>
              <a:defRPr sz="4000">
                <a:latin typeface="Yanone Kaffeesatz"/>
                <a:ea typeface="Yanone Kaffeesatz"/>
                <a:cs typeface="Yanone Kaffeesatz"/>
                <a:sym typeface="Yanone Kaffeesatz"/>
              </a:defRPr>
            </a:lvl3pPr>
            <a:lvl4pPr>
              <a:defRPr sz="4000">
                <a:latin typeface="Yanone Kaffeesatz"/>
                <a:ea typeface="Yanone Kaffeesatz"/>
                <a:cs typeface="Yanone Kaffeesatz"/>
                <a:sym typeface="Yanone Kaffeesatz"/>
              </a:defRPr>
            </a:lvl4pPr>
            <a:lvl5pPr>
              <a:defRPr sz="4000">
                <a:latin typeface="Yanone Kaffeesatz"/>
                <a:ea typeface="Yanone Kaffeesatz"/>
                <a:cs typeface="Yanone Kaffeesatz"/>
                <a:sym typeface="Yanone Kaffeesatz"/>
              </a:defRPr>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Johnny Appleseed"/>
          <p:cNvSpPr txBox="1"/>
          <p:nvPr>
            <p:ph type="body" sz="quarter" idx="13"/>
          </p:nvPr>
        </p:nvSpPr>
        <p:spPr>
          <a:xfrm>
            <a:off x="1854200" y="8420100"/>
            <a:ext cx="10464800" cy="647700"/>
          </a:xfrm>
          <a:prstGeom prst="rect">
            <a:avLst/>
          </a:prstGeom>
        </p:spPr>
        <p:txBody>
          <a:bodyPr anchor="t">
            <a:spAutoFit/>
          </a:bodyPr>
          <a:lstStyle>
            <a:lvl1pPr marL="0" indent="0" algn="r">
              <a:spcBef>
                <a:spcPts val="0"/>
              </a:spcBef>
              <a:buSzTx/>
              <a:buNone/>
              <a:defRPr sz="3600">
                <a:latin typeface="Yanone Kaffeesatz"/>
                <a:ea typeface="Yanone Kaffeesatz"/>
                <a:cs typeface="Yanone Kaffeesatz"/>
                <a:sym typeface="Yanone Kaffeesatz"/>
              </a:defRPr>
            </a:lvl1pPr>
          </a:lstStyle>
          <a:p>
            <a:pPr/>
            <a:r>
              <a:t>–Johnny Appleseed</a:t>
            </a:r>
          </a:p>
        </p:txBody>
      </p:sp>
      <p:sp>
        <p:nvSpPr>
          <p:cNvPr id="96" name="“Type a quote here.”"/>
          <p:cNvSpPr txBox="1"/>
          <p:nvPr>
            <p:ph type="body" sz="half" idx="14"/>
          </p:nvPr>
        </p:nvSpPr>
        <p:spPr>
          <a:xfrm>
            <a:off x="1270000" y="2768600"/>
            <a:ext cx="10464800" cy="4216401"/>
          </a:xfrm>
          <a:prstGeom prst="rect">
            <a:avLst/>
          </a:prstGeom>
        </p:spPr>
        <p:txBody>
          <a:bodyPr>
            <a:spAutoFit/>
          </a:bodyPr>
          <a:lstStyle>
            <a:lvl1pPr marL="0" indent="0" algn="ctr">
              <a:spcBef>
                <a:spcPts val="0"/>
              </a:spcBef>
              <a:buSzTx/>
              <a:buNone/>
              <a:defRPr sz="13500">
                <a:latin typeface="Yanone Kaffeesatz"/>
                <a:ea typeface="Yanone Kaffeesatz"/>
                <a:cs typeface="Yanone Kaffeesatz"/>
                <a:sym typeface="Yanone Kaffeesatz"/>
              </a:defRPr>
            </a:lvl1pPr>
          </a:lstStyle>
          <a:p>
            <a:pPr/>
            <a:r>
              <a:t>“Type a quote here.” </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Image">
    <p:bg>
      <p:bgPr>
        <a:noFill/>
      </p:bgPr>
    </p:bg>
    <p:spTree>
      <p:nvGrpSpPr>
        <p:cNvPr id="1" name=""/>
        <p:cNvGrpSpPr/>
        <p:nvPr/>
      </p:nvGrpSpPr>
      <p:grpSpPr>
        <a:xfrm>
          <a:off x="0" y="0"/>
          <a:ext cx="0" cy="0"/>
          <a:chOff x="0" y="0"/>
          <a:chExt cx="0" cy="0"/>
        </a:xfrm>
      </p:grpSpPr>
      <p:sp>
        <p:nvSpPr>
          <p:cNvPr id="19" name="Image"/>
          <p:cNvSpPr/>
          <p:nvPr>
            <p:ph type="pic" idx="13"/>
          </p:nvPr>
        </p:nvSpPr>
        <p:spPr>
          <a:xfrm>
            <a:off x="-11306" y="-1128690"/>
            <a:ext cx="13006363" cy="12010980"/>
          </a:xfrm>
          <a:prstGeom prst="rect">
            <a:avLst/>
          </a:prstGeom>
        </p:spPr>
        <p:txBody>
          <a:bodyPr lIns="91439" tIns="45719" rIns="91439" bIns="45719" anchor="t">
            <a:noAutofit/>
          </a:bodyPr>
          <a:lstStyle/>
          <a:p>
            <a:pPr/>
          </a:p>
        </p:txBody>
      </p:sp>
      <p:sp>
        <p:nvSpPr>
          <p:cNvPr id="20" name="Title Text"/>
          <p:cNvSpPr txBox="1"/>
          <p:nvPr>
            <p:ph type="title"/>
          </p:nvPr>
        </p:nvSpPr>
        <p:spPr>
          <a:xfrm>
            <a:off x="1270000" y="3225800"/>
            <a:ext cx="10464800" cy="3302000"/>
          </a:xfrm>
          <a:prstGeom prst="rect">
            <a:avLst/>
          </a:prstGeom>
        </p:spPr>
        <p:txBody>
          <a:bodyPr/>
          <a:lstStyle>
            <a:lvl1pPr algn="l">
              <a:defRPr sz="10000">
                <a:solidFill>
                  <a:srgbClr val="FF0063"/>
                </a:solidFill>
              </a:defRPr>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37"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45" name="–Johnny Appleseed"/>
          <p:cNvSpPr txBox="1"/>
          <p:nvPr>
            <p:ph type="body" sz="quarter" idx="13"/>
          </p:nvPr>
        </p:nvSpPr>
        <p:spPr>
          <a:xfrm>
            <a:off x="2108200" y="8839696"/>
            <a:ext cx="10464800" cy="461367"/>
          </a:xfrm>
          <a:prstGeom prst="rect">
            <a:avLst/>
          </a:prstGeom>
        </p:spPr>
        <p:txBody>
          <a:bodyPr anchor="t">
            <a:spAutoFit/>
          </a:bodyPr>
          <a:lstStyle>
            <a:lvl1pPr marL="0" indent="0" algn="r">
              <a:spcBef>
                <a:spcPts val="0"/>
              </a:spcBef>
              <a:buSzTx/>
              <a:buNone/>
              <a:defRPr i="1" sz="2400"/>
            </a:lvl1pPr>
          </a:lstStyle>
          <a:p>
            <a:pPr/>
            <a:r>
              <a:t>–Johnny Appleseed</a:t>
            </a:r>
          </a:p>
        </p:txBody>
      </p:sp>
      <p:sp>
        <p:nvSpPr>
          <p:cNvPr id="46"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54"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69" name="Title Text"/>
          <p:cNvSpPr txBox="1"/>
          <p:nvPr>
            <p:ph type="title"/>
          </p:nvPr>
        </p:nvSpPr>
        <p:spPr>
          <a:xfrm>
            <a:off x="1270000" y="1638300"/>
            <a:ext cx="10464800" cy="3302000"/>
          </a:xfrm>
          <a:prstGeom prst="rect">
            <a:avLst/>
          </a:prstGeom>
        </p:spPr>
        <p:txBody>
          <a:bodyPr anchor="b"/>
          <a:lstStyle>
            <a:lvl1pPr>
              <a:defRPr>
                <a:latin typeface="Helvetica Light"/>
                <a:ea typeface="Helvetica Light"/>
                <a:cs typeface="Helvetica Light"/>
                <a:sym typeface="Helvetica Light"/>
              </a:defRPr>
            </a:lvl1pPr>
          </a:lstStyle>
          <a:p>
            <a:pPr/>
            <a:r>
              <a:t>Title Text</a:t>
            </a:r>
          </a:p>
        </p:txBody>
      </p:sp>
      <p:sp>
        <p:nvSpPr>
          <p:cNvPr id="70"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a:latin typeface="Helvetica Light"/>
                <a:ea typeface="Helvetica Light"/>
                <a:cs typeface="Helvetica Light"/>
                <a:sym typeface="Helvetica Light"/>
              </a:defRPr>
            </a:lvl1pPr>
            <a:lvl2pPr marL="0" indent="228600" algn="ctr">
              <a:spcBef>
                <a:spcPts val="0"/>
              </a:spcBef>
              <a:buSzTx/>
              <a:buNone/>
              <a:defRPr>
                <a:latin typeface="Helvetica Light"/>
                <a:ea typeface="Helvetica Light"/>
                <a:cs typeface="Helvetica Light"/>
                <a:sym typeface="Helvetica Light"/>
              </a:defRPr>
            </a:lvl2pPr>
            <a:lvl3pPr marL="0" indent="457200" algn="ctr">
              <a:spcBef>
                <a:spcPts val="0"/>
              </a:spcBef>
              <a:buSzTx/>
              <a:buNone/>
              <a:defRPr>
                <a:latin typeface="Helvetica Light"/>
                <a:ea typeface="Helvetica Light"/>
                <a:cs typeface="Helvetica Light"/>
                <a:sym typeface="Helvetica Light"/>
              </a:defRPr>
            </a:lvl3pPr>
            <a:lvl4pPr marL="0" indent="685800" algn="ctr">
              <a:spcBef>
                <a:spcPts val="0"/>
              </a:spcBef>
              <a:buSzTx/>
              <a:buNone/>
              <a:defRPr>
                <a:latin typeface="Helvetica Light"/>
                <a:ea typeface="Helvetica Light"/>
                <a:cs typeface="Helvetica Light"/>
                <a:sym typeface="Helvetica Light"/>
              </a:defRPr>
            </a:lvl4pPr>
            <a:lvl5pPr marL="0" indent="914400" algn="ctr">
              <a:spcBef>
                <a:spcPts val="0"/>
              </a:spcBef>
              <a:buSzTx/>
              <a:buNone/>
              <a:defRPr>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78" name="Title Text"/>
          <p:cNvSpPr txBox="1"/>
          <p:nvPr>
            <p:ph type="title"/>
          </p:nvPr>
        </p:nvSpPr>
        <p:spPr>
          <a:xfrm>
            <a:off x="1270000" y="3225800"/>
            <a:ext cx="10464800" cy="3302000"/>
          </a:xfrm>
          <a:prstGeom prst="rect">
            <a:avLst/>
          </a:prstGeom>
        </p:spPr>
        <p:txBody>
          <a:bodyPr/>
          <a:lstStyle>
            <a:lvl1pPr>
              <a:defRPr sz="10000">
                <a:latin typeface="Yanone Kaffeesatz"/>
                <a:ea typeface="Yanone Kaffeesatz"/>
                <a:cs typeface="Yanone Kaffeesatz"/>
                <a:sym typeface="Yanone Kaffeesatz"/>
              </a:defRPr>
            </a:lvl1pPr>
          </a:lstStyle>
          <a:p>
            <a:pPr/>
            <a:r>
              <a:t>Title Text</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hyperlink" Target="https://leanpub.com/mobprogramming" TargetMode="External"/><Relationship Id="rId4" Type="http://schemas.openxmlformats.org/officeDocument/2006/relationships/image" Target="../media/image14.png"/><Relationship Id="rId5" Type="http://schemas.openxmlformats.org/officeDocument/2006/relationships/image" Target="../media/image15.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7.jpe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 Id="rId3" Type="http://schemas.openxmlformats.org/officeDocument/2006/relationships/image" Target="../media/image1.jpeg"/><Relationship Id="rId4" Type="http://schemas.openxmlformats.org/officeDocument/2006/relationships/image" Target="../media/image4.tif"/></Relationships>

</file>

<file path=ppt/slides/_rels/slide1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38.jpe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 Id="rId3" Type="http://schemas.openxmlformats.org/officeDocument/2006/relationships/image" Target="../media/image39.jpe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 Id="rId3" Type="http://schemas.openxmlformats.org/officeDocument/2006/relationships/image" Target="../media/image17.png"/><Relationship Id="rId4" Type="http://schemas.openxmlformats.org/officeDocument/2006/relationships/hyperlink" Target="mailto:deejaygraham@icloud.com" TargetMode="External"/><Relationship Id="rId5" Type="http://schemas.openxmlformats.org/officeDocument/2006/relationships/hyperlink" Target="http://deejaygraham.github.io" TargetMode="External"/><Relationship Id="rId6" Type="http://schemas.openxmlformats.org/officeDocument/2006/relationships/hyperlink" Target="http://nebytes.net" TargetMode="External"/><Relationship Id="rId7" Type="http://schemas.openxmlformats.org/officeDocument/2006/relationships/hyperlink" Target="https://www.meetup.com/Agile-North-East/" TargetMode="Externa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9.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0.jpeg"/><Relationship Id="rId4" Type="http://schemas.openxmlformats.org/officeDocument/2006/relationships/image" Target="../media/image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1.png"/><Relationship Id="rId5"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1.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2.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3.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4.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4.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jpeg"/><Relationship Id="rId4" Type="http://schemas.openxmlformats.org/officeDocument/2006/relationships/image" Target="../media/image2.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5.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6.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7.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7.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8.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9.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0.jpe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3.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4.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26.jpeg"/></Relationships>

</file>

<file path=ppt/slides/_rels/slide6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27.jpeg"/></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17.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28.jpe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29.jpeg"/></Relationships>

</file>

<file path=ppt/slides/_rels/slide7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30.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2.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31.jpeg"/></Relationships>

</file>

<file path=ppt/slides/_rels/slide7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8.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9.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10.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e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11.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3.tif"/></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33.jpeg"/></Relationships>

</file>

<file path=ppt/slides/_rels/slide9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eg"/></Relationships>

</file>

<file path=ppt/slides/_rels/slide9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image" Target="../media/image35.jpeg"/><Relationship Id="rId4" Type="http://schemas.openxmlformats.org/officeDocument/2006/relationships/hyperlink" Target="http://LateRooms.com" TargetMode="External"/><Relationship Id="rId5" Type="http://schemas.openxmlformats.org/officeDocument/2006/relationships/hyperlink" Target="http://pluralsight.com" TargetMode="External"/><Relationship Id="rId6" Type="http://schemas.openxmlformats.org/officeDocument/2006/relationships/hyperlink" Target="http://gov.uk" TargetMode="Externa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 Id="rId3" Type="http://schemas.openxmlformats.org/officeDocument/2006/relationships/hyperlink" Target="http://mobprogramming.org" TargetMode="External"/><Relationship Id="rId4" Type="http://schemas.openxmlformats.org/officeDocument/2006/relationships/hyperlink" Target="https://www.industriallogic.com" TargetMode="External"/><Relationship Id="rId5" Type="http://schemas.openxmlformats.org/officeDocument/2006/relationships/hyperlink" Target="http://www.chrislucian.com/" TargetMode="External"/><Relationship Id="rId6" Type="http://schemas.openxmlformats.org/officeDocument/2006/relationships/hyperlink" Target="https://github.com/dillonkearns/mobster" TargetMode="External"/><Relationship Id="rId7" Type="http://schemas.openxmlformats.org/officeDocument/2006/relationships/hyperlink" Target="https://llewellynfalco.blogspot.co.uk/" TargetMode="External"/><Relationship Id="rId8" Type="http://schemas.openxmlformats.org/officeDocument/2006/relationships/hyperlink" Target="https://hbr.org/2013/12/the-three-pillars-of-a-teaming-culture"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Married…"/>
          <p:cNvSpPr txBox="1"/>
          <p:nvPr>
            <p:ph type="ctrTitle"/>
          </p:nvPr>
        </p:nvSpPr>
        <p:spPr>
          <a:xfrm>
            <a:off x="1270000" y="470946"/>
            <a:ext cx="10464800" cy="8811708"/>
          </a:xfrm>
          <a:prstGeom prst="rect">
            <a:avLst/>
          </a:prstGeom>
        </p:spPr>
        <p:txBody>
          <a:bodyPr/>
          <a:lstStyle/>
          <a:p>
            <a:pPr defTabSz="508254">
              <a:defRPr sz="17400">
                <a:latin typeface="Yanone Kaffeesatz"/>
                <a:ea typeface="Yanone Kaffeesatz"/>
                <a:cs typeface="Yanone Kaffeesatz"/>
                <a:sym typeface="Yanone Kaffeesatz"/>
              </a:defRPr>
            </a:pPr>
            <a:r>
              <a:t>Married </a:t>
            </a:r>
          </a:p>
          <a:p>
            <a:pPr defTabSz="508254">
              <a:defRPr sz="17400">
                <a:latin typeface="Yanone Kaffeesatz"/>
                <a:ea typeface="Yanone Kaffeesatz"/>
                <a:cs typeface="Yanone Kaffeesatz"/>
                <a:sym typeface="Yanone Kaffeesatz"/>
              </a:defRPr>
            </a:pPr>
            <a:r>
              <a:t>to the Mob</a:t>
            </a:r>
          </a:p>
          <a:p>
            <a:pPr defTabSz="508254">
              <a:defRPr sz="17400">
                <a:solidFill>
                  <a:srgbClr val="7A7A7A"/>
                </a:solidFill>
                <a:latin typeface="Yanone Kaffeesatz"/>
                <a:ea typeface="Yanone Kaffeesatz"/>
                <a:cs typeface="Yanone Kaffeesatz"/>
                <a:sym typeface="Yanone Kaffeesatz"/>
              </a:defRPr>
            </a:pPr>
            <a:r>
              <a:t>(programming)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90% done"/>
          <p:cNvSpPr txBox="1"/>
          <p:nvPr>
            <p:ph type="ctrTitle"/>
          </p:nvPr>
        </p:nvSpPr>
        <p:spPr>
          <a:xfrm>
            <a:off x="1269999" y="900876"/>
            <a:ext cx="11137733" cy="7951848"/>
          </a:xfrm>
          <a:prstGeom prst="rect">
            <a:avLst/>
          </a:prstGeom>
        </p:spPr>
        <p:txBody>
          <a:bodyPr/>
          <a:lstStyle/>
          <a:p>
            <a:pPr>
              <a:defRPr sz="20000">
                <a:latin typeface="Yanone Kaffeesatz"/>
                <a:ea typeface="Yanone Kaffeesatz"/>
                <a:cs typeface="Yanone Kaffeesatz"/>
                <a:sym typeface="Yanone Kaffeesatz"/>
              </a:defRPr>
            </a:pPr>
            <a:r>
              <a:rPr>
                <a:solidFill>
                  <a:srgbClr val="7A7A7A"/>
                </a:solidFill>
              </a:rPr>
              <a:t>90% </a:t>
            </a:r>
            <a:r>
              <a:t>done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https://leanpub.com/mobprogramming"/>
          <p:cNvSpPr txBox="1"/>
          <p:nvPr/>
        </p:nvSpPr>
        <p:spPr>
          <a:xfrm>
            <a:off x="2379228" y="8547380"/>
            <a:ext cx="8612735"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700"/>
              </a:lnSpc>
              <a:defRPr sz="3600" u="sng">
                <a:hlinkClick r:id="rId3" invalidUrl="" action="" tgtFrame="" tooltip="" history="1" highlightClick="0" endSnd="0"/>
              </a:defRPr>
            </a:lvl1pPr>
          </a:lstStyle>
          <a:p>
            <a:pPr>
              <a:defRPr u="none"/>
            </a:pPr>
            <a:r>
              <a:rPr u="sng">
                <a:hlinkClick r:id="rId3" invalidUrl="" action="" tgtFrame="" tooltip="" history="1" highlightClick="0" endSnd="0"/>
              </a:rPr>
              <a:t>https://leanpub.com/mobprogramming</a:t>
            </a:r>
          </a:p>
        </p:txBody>
      </p:sp>
      <p:pic>
        <p:nvPicPr>
          <p:cNvPr id="544" name="zuill - mob bookhero.png" descr="zuill - mob bookhero.png"/>
          <p:cNvPicPr>
            <a:picLocks noChangeAspect="1"/>
          </p:cNvPicPr>
          <p:nvPr/>
        </p:nvPicPr>
        <p:blipFill>
          <a:blip r:embed="rId4">
            <a:extLst/>
          </a:blip>
          <a:stretch>
            <a:fillRect/>
          </a:stretch>
        </p:blipFill>
        <p:spPr>
          <a:xfrm>
            <a:off x="1619603" y="1638272"/>
            <a:ext cx="4342161" cy="6477056"/>
          </a:xfrm>
          <a:prstGeom prst="rect">
            <a:avLst/>
          </a:prstGeom>
          <a:ln w="12700">
            <a:miter lim="400000"/>
          </a:ln>
        </p:spPr>
      </p:pic>
      <p:pic>
        <p:nvPicPr>
          <p:cNvPr id="545" name="llwellyn-mobbook.png" descr="llwellyn-mobbook.png"/>
          <p:cNvPicPr>
            <a:picLocks noChangeAspect="1"/>
          </p:cNvPicPr>
          <p:nvPr/>
        </p:nvPicPr>
        <p:blipFill>
          <a:blip r:embed="rId5">
            <a:extLst/>
          </a:blip>
          <a:stretch>
            <a:fillRect/>
          </a:stretch>
        </p:blipFill>
        <p:spPr>
          <a:xfrm>
            <a:off x="7545571" y="1638272"/>
            <a:ext cx="4002300" cy="6477056"/>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https://leanpub.com/codingdojohandbook"/>
          <p:cNvSpPr txBox="1"/>
          <p:nvPr/>
        </p:nvSpPr>
        <p:spPr>
          <a:xfrm>
            <a:off x="1835302" y="8693430"/>
            <a:ext cx="9334196"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https://leanpub.com/codingdojohandbook</a:t>
            </a:r>
          </a:p>
        </p:txBody>
      </p:sp>
      <p:pic>
        <p:nvPicPr>
          <p:cNvPr id="550" name="emily-bache-dojo.jpeg" descr="emily-bache-dojo.jpeg"/>
          <p:cNvPicPr>
            <a:picLocks noChangeAspect="1"/>
          </p:cNvPicPr>
          <p:nvPr/>
        </p:nvPicPr>
        <p:blipFill>
          <a:blip r:embed="rId2">
            <a:extLst/>
          </a:blip>
          <a:stretch>
            <a:fillRect/>
          </a:stretch>
        </p:blipFill>
        <p:spPr>
          <a:xfrm>
            <a:off x="3552693" y="572650"/>
            <a:ext cx="5899414" cy="7885550"/>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Title"/>
          <p:cNvSpPr txBox="1"/>
          <p:nvPr>
            <p:ph type="title"/>
          </p:nvPr>
        </p:nvSpPr>
        <p:spPr>
          <a:prstGeom prst="rect">
            <a:avLst/>
          </a:prstGeom>
        </p:spPr>
        <p:txBody>
          <a:bodyPr/>
          <a:lstStyle/>
          <a:p>
            <a:pPr/>
          </a:p>
        </p:txBody>
      </p:sp>
      <p:sp>
        <p:nvSpPr>
          <p:cNvPr id="553" name="Body"/>
          <p:cNvSpPr txBox="1"/>
          <p:nvPr>
            <p:ph type="body" sz="quarter" idx="1"/>
          </p:nvPr>
        </p:nvSpPr>
        <p:spPr>
          <a:prstGeom prst="rect">
            <a:avLst/>
          </a:prstGeom>
        </p:spPr>
        <p:txBody>
          <a:bodyPr/>
          <a:lstStyle/>
          <a:p>
            <a:pPr/>
          </a:p>
        </p:txBody>
      </p:sp>
      <p:pic>
        <p:nvPicPr>
          <p:cNvPr id="554" name="Screen Shot 2017-10-04 at 23.01.24.png" descr="Screen Shot 2017-10-04 at 23.01.24.png"/>
          <p:cNvPicPr>
            <a:picLocks noChangeAspect="1"/>
          </p:cNvPicPr>
          <p:nvPr/>
        </p:nvPicPr>
        <p:blipFill>
          <a:blip r:embed="rId2">
            <a:extLst/>
          </a:blip>
          <a:stretch>
            <a:fillRect/>
          </a:stretch>
        </p:blipFill>
        <p:spPr>
          <a:xfrm>
            <a:off x="133350" y="1403350"/>
            <a:ext cx="12738100" cy="6946900"/>
          </a:xfrm>
          <a:prstGeom prst="rect">
            <a:avLst/>
          </a:prstGeom>
          <a:ln w="12700">
            <a:miter lim="400000"/>
          </a:ln>
        </p:spPr>
      </p:pic>
      <p:sp>
        <p:nvSpPr>
          <p:cNvPr id="555" name="https://github.com/willemlarsen/mobprogrammingrpg"/>
          <p:cNvSpPr txBox="1"/>
          <p:nvPr/>
        </p:nvSpPr>
        <p:spPr>
          <a:xfrm>
            <a:off x="554913" y="8566430"/>
            <a:ext cx="11894973"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https://github.com/willemlarsen/mobprogrammingrpg</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Problem Solving"/>
          <p:cNvSpPr txBox="1"/>
          <p:nvPr>
            <p:ph type="title"/>
          </p:nvPr>
        </p:nvSpPr>
        <p:spPr>
          <a:prstGeom prst="rect">
            <a:avLst/>
          </a:prstGeom>
        </p:spPr>
        <p:txBody>
          <a:bodyPr/>
          <a:lstStyle/>
          <a:p>
            <a:pPr/>
            <a:r>
              <a:t>Problem Solving</a:t>
            </a:r>
          </a:p>
        </p:txBody>
      </p:sp>
      <p:sp>
        <p:nvSpPr>
          <p:cNvPr id="558" name="Bray, R. M., Kerr, N. L., &amp; Atkin, R. S. (1978). &quot;Effects of group size, problem difficulty, and sex on group performance and member reactions.&quot; Journal of Personality and Social Psychology, 36, 1224-1240."/>
          <p:cNvSpPr txBox="1"/>
          <p:nvPr>
            <p:ph type="body" idx="1"/>
          </p:nvPr>
        </p:nvSpPr>
        <p:spPr>
          <a:xfrm>
            <a:off x="952500" y="2915245"/>
            <a:ext cx="11099800" cy="5492996"/>
          </a:xfrm>
          <a:prstGeom prst="rect">
            <a:avLst/>
          </a:prstGeom>
        </p:spPr>
        <p:txBody>
          <a:bodyPr/>
          <a:lstStyle>
            <a:lvl1pPr marL="0" indent="0">
              <a:buSzTx/>
              <a:buNone/>
              <a:defRPr sz="6000"/>
            </a:lvl1pPr>
          </a:lstStyle>
          <a:p>
            <a:pPr/>
            <a:r>
              <a:t>Bray, R. M., Kerr, N. L., &amp; Atkin, R. S. (1978). "Effects of group size, problem difficulty, and sex on group performance and member reactions." Journal of Personality and Social Psychology, 36, 1224-1240.</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What can you take away?"/>
          <p:cNvSpPr txBox="1"/>
          <p:nvPr>
            <p:ph type="ctrTitle"/>
          </p:nvPr>
        </p:nvSpPr>
        <p:spPr>
          <a:xfrm>
            <a:off x="1270000" y="1652660"/>
            <a:ext cx="10464800" cy="6448280"/>
          </a:xfrm>
          <a:prstGeom prst="rect">
            <a:avLst/>
          </a:prstGeom>
        </p:spPr>
        <p:txBody>
          <a:bodyPr/>
          <a:lstStyle/>
          <a:p>
            <a:pPr defTabSz="572516">
              <a:defRPr sz="19600">
                <a:latin typeface="Yanone Kaffeesatz"/>
                <a:ea typeface="Yanone Kaffeesatz"/>
                <a:cs typeface="Yanone Kaffeesatz"/>
                <a:sym typeface="Yanone Kaffeesatz"/>
              </a:defRPr>
            </a:pPr>
            <a:r>
              <a:rPr>
                <a:solidFill>
                  <a:srgbClr val="919191"/>
                </a:solidFill>
              </a:rPr>
              <a:t>What can you</a:t>
            </a:r>
            <a:r>
              <a:t> take away?</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2" name="flashmob.jpg" descr="flashmob.jpg"/>
          <p:cNvPicPr>
            <a:picLocks noChangeAspect="1"/>
          </p:cNvPicPr>
          <p:nvPr/>
        </p:nvPicPr>
        <p:blipFill>
          <a:blip r:embed="rId2">
            <a:alphaModFix amt="30064"/>
            <a:extLst/>
          </a:blip>
          <a:stretch>
            <a:fillRect/>
          </a:stretch>
        </p:blipFill>
        <p:spPr>
          <a:xfrm>
            <a:off x="-2202813" y="-19884"/>
            <a:ext cx="17410428" cy="9793368"/>
          </a:xfrm>
          <a:prstGeom prst="rect">
            <a:avLst/>
          </a:prstGeom>
          <a:ln w="12700">
            <a:miter lim="400000"/>
          </a:ln>
        </p:spPr>
      </p:pic>
      <p:sp>
        <p:nvSpPr>
          <p:cNvPr id="563" name="Experiment and discover what works for you…"/>
          <p:cNvSpPr txBox="1"/>
          <p:nvPr>
            <p:ph type="body" idx="1"/>
          </p:nvPr>
        </p:nvSpPr>
        <p:spPr>
          <a:xfrm>
            <a:off x="952500" y="-70929"/>
            <a:ext cx="11502232" cy="9753601"/>
          </a:xfrm>
          <a:prstGeom prst="rect">
            <a:avLst/>
          </a:prstGeom>
        </p:spPr>
        <p:txBody>
          <a:bodyPr/>
          <a:lstStyle/>
          <a:p>
            <a:pPr marL="377824" indent="-377824" defTabSz="496570">
              <a:spcBef>
                <a:spcPts val="3500"/>
              </a:spcBef>
              <a:defRPr sz="8500"/>
            </a:pPr>
            <a:r>
              <a:t>Experiment and discover what works for you</a:t>
            </a:r>
          </a:p>
          <a:p>
            <a:pPr marL="377824" indent="-377824" defTabSz="496570">
              <a:spcBef>
                <a:spcPts val="3500"/>
              </a:spcBef>
              <a:defRPr sz="8500"/>
            </a:pPr>
            <a:r>
              <a:t>Expect to evolve</a:t>
            </a:r>
          </a:p>
          <a:p>
            <a:pPr marL="377824" indent="-377824" defTabSz="496570">
              <a:spcBef>
                <a:spcPts val="3500"/>
              </a:spcBef>
              <a:defRPr sz="8500"/>
            </a:pPr>
            <a:r>
              <a:t>Culture change is hard</a:t>
            </a:r>
          </a:p>
          <a:p>
            <a:pPr marL="377824" indent="-377824" defTabSz="496570">
              <a:spcBef>
                <a:spcPts val="3500"/>
              </a:spcBef>
              <a:defRPr sz="8500"/>
            </a:pPr>
            <a:r>
              <a:t>Flash Mob?</a:t>
            </a:r>
          </a:p>
          <a:p>
            <a:pPr marL="377824" indent="-377824" defTabSz="496570">
              <a:spcBef>
                <a:spcPts val="3500"/>
              </a:spcBef>
              <a:defRPr sz="8500"/>
            </a:pPr>
            <a:r>
              <a:t>If nothing else…</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5" name="pear.jpg" descr="pear.jpg"/>
          <p:cNvPicPr>
            <a:picLocks noChangeAspect="1"/>
          </p:cNvPicPr>
          <p:nvPr/>
        </p:nvPicPr>
        <p:blipFill>
          <a:blip r:embed="rId2">
            <a:extLst/>
          </a:blip>
          <a:stretch>
            <a:fillRect/>
          </a:stretch>
        </p:blipFill>
        <p:spPr>
          <a:xfrm>
            <a:off x="2551048" y="1913286"/>
            <a:ext cx="7902704" cy="5927028"/>
          </a:xfrm>
          <a:prstGeom prst="rect">
            <a:avLst/>
          </a:prstGeom>
          <a:ln w="12700">
            <a:miter lim="400000"/>
          </a:ln>
        </p:spPr>
      </p:pic>
      <p:sp>
        <p:nvSpPr>
          <p:cNvPr id="566" name="&lt;strong&gt;"/>
          <p:cNvSpPr txBox="1"/>
          <p:nvPr/>
        </p:nvSpPr>
        <p:spPr>
          <a:xfrm>
            <a:off x="1438706" y="1428749"/>
            <a:ext cx="271058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
        <p:nvSpPr>
          <p:cNvPr id="567" name="&lt;/strong&gt;"/>
          <p:cNvSpPr txBox="1"/>
          <p:nvPr/>
        </p:nvSpPr>
        <p:spPr>
          <a:xfrm>
            <a:off x="8271713" y="7804149"/>
            <a:ext cx="3065374"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69" name="What we noticed…"/>
          <p:cNvSpPr txBox="1"/>
          <p:nvPr>
            <p:ph type="title"/>
          </p:nvPr>
        </p:nvSpPr>
        <p:spPr>
          <a:prstGeom prst="rect">
            <a:avLst/>
          </a:prstGeom>
        </p:spPr>
        <p:txBody>
          <a:bodyPr/>
          <a:lstStyle/>
          <a:p>
            <a:pPr/>
            <a:r>
              <a:t>What we noticed…</a:t>
            </a:r>
          </a:p>
        </p:txBody>
      </p:sp>
      <p:sp>
        <p:nvSpPr>
          <p:cNvPr id="570" name="Code readability…"/>
          <p:cNvSpPr txBox="1"/>
          <p:nvPr>
            <p:ph type="body" idx="1"/>
          </p:nvPr>
        </p:nvSpPr>
        <p:spPr>
          <a:xfrm>
            <a:off x="952500" y="2597150"/>
            <a:ext cx="11099800" cy="6286500"/>
          </a:xfrm>
          <a:prstGeom prst="rect">
            <a:avLst/>
          </a:prstGeom>
        </p:spPr>
        <p:txBody>
          <a:bodyPr/>
          <a:lstStyle/>
          <a:p>
            <a:pPr marL="431164" indent="-431164" defTabSz="566674">
              <a:spcBef>
                <a:spcPts val="4000"/>
              </a:spcBef>
              <a:defRPr sz="3880"/>
            </a:pPr>
            <a:r>
              <a:t>Code readability </a:t>
            </a:r>
          </a:p>
          <a:p>
            <a:pPr marL="431164" indent="-431164" defTabSz="566674">
              <a:spcBef>
                <a:spcPts val="4000"/>
              </a:spcBef>
              <a:defRPr sz="3880"/>
            </a:pPr>
            <a:r>
              <a:t>Reduced Code Ambiguity</a:t>
            </a:r>
          </a:p>
          <a:p>
            <a:pPr marL="431164" indent="-431164" defTabSz="566674">
              <a:spcBef>
                <a:spcPts val="4000"/>
              </a:spcBef>
              <a:defRPr sz="3880"/>
            </a:pPr>
            <a:r>
              <a:t>Improved Understanding</a:t>
            </a:r>
          </a:p>
          <a:p>
            <a:pPr marL="431164" indent="-431164" defTabSz="566674">
              <a:spcBef>
                <a:spcPts val="4000"/>
              </a:spcBef>
              <a:defRPr sz="3880"/>
            </a:pPr>
            <a:r>
              <a:t>Testing was easier</a:t>
            </a:r>
          </a:p>
          <a:p>
            <a:pPr marL="431164" indent="-431164" defTabSz="566674">
              <a:spcBef>
                <a:spcPts val="4000"/>
              </a:spcBef>
              <a:defRPr sz="3880"/>
            </a:pPr>
            <a:r>
              <a:t>Hard to hide bad code or tests</a:t>
            </a:r>
          </a:p>
          <a:p>
            <a:pPr marL="431164" indent="-431164" defTabSz="566674">
              <a:spcBef>
                <a:spcPts val="4000"/>
              </a:spcBef>
              <a:defRPr sz="3880"/>
            </a:pPr>
            <a:r>
              <a:t>Reduced Truck Numbers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74" name="What we noticed…"/>
          <p:cNvSpPr txBox="1"/>
          <p:nvPr>
            <p:ph type="title"/>
          </p:nvPr>
        </p:nvSpPr>
        <p:spPr>
          <a:prstGeom prst="rect">
            <a:avLst/>
          </a:prstGeom>
        </p:spPr>
        <p:txBody>
          <a:bodyPr/>
          <a:lstStyle/>
          <a:p>
            <a:pPr/>
            <a:r>
              <a:t>What we noticed…</a:t>
            </a:r>
          </a:p>
        </p:txBody>
      </p:sp>
      <p:sp>
        <p:nvSpPr>
          <p:cNvPr id="575" name="Solo is faster (but not for full lifecycle)…"/>
          <p:cNvSpPr txBox="1"/>
          <p:nvPr>
            <p:ph type="body" idx="1"/>
          </p:nvPr>
        </p:nvSpPr>
        <p:spPr>
          <a:xfrm>
            <a:off x="952500" y="2597150"/>
            <a:ext cx="11099800" cy="6286500"/>
          </a:xfrm>
          <a:prstGeom prst="rect">
            <a:avLst/>
          </a:prstGeom>
        </p:spPr>
        <p:txBody>
          <a:bodyPr/>
          <a:lstStyle/>
          <a:p>
            <a:pPr marL="426719" indent="-426719" defTabSz="560831">
              <a:spcBef>
                <a:spcPts val="4000"/>
              </a:spcBef>
              <a:defRPr sz="5376"/>
            </a:pPr>
            <a:r>
              <a:t>Solo is faster (but not for full lifecycle)</a:t>
            </a:r>
          </a:p>
          <a:p>
            <a:pPr marL="426719" indent="-426719" defTabSz="560831">
              <a:spcBef>
                <a:spcPts val="4000"/>
              </a:spcBef>
              <a:defRPr sz="5376"/>
            </a:pPr>
            <a:r>
              <a:t>Quality is better</a:t>
            </a:r>
          </a:p>
          <a:p>
            <a:pPr marL="426719" indent="-426719" defTabSz="560831">
              <a:spcBef>
                <a:spcPts val="4000"/>
              </a:spcBef>
              <a:defRPr sz="5376"/>
            </a:pPr>
            <a:r>
              <a:t>“It’s </a:t>
            </a:r>
            <a:r>
              <a:rPr b="1"/>
              <a:t>our</a:t>
            </a:r>
            <a:r>
              <a:t> code”</a:t>
            </a:r>
          </a:p>
          <a:p>
            <a:pPr marL="426719" indent="-426719" defTabSz="560831">
              <a:spcBef>
                <a:spcPts val="4000"/>
              </a:spcBef>
              <a:defRPr sz="5376"/>
            </a:pPr>
            <a:r>
              <a:t>Completed tasks</a:t>
            </a:r>
          </a:p>
          <a:p>
            <a:pPr marL="426719" indent="-426719" defTabSz="560831">
              <a:spcBef>
                <a:spcPts val="4000"/>
              </a:spcBef>
              <a:defRPr sz="5376"/>
            </a:pPr>
            <a:r>
              <a:t>No standups necessary</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77" name="What we noticed…"/>
          <p:cNvSpPr txBox="1"/>
          <p:nvPr>
            <p:ph type="title"/>
          </p:nvPr>
        </p:nvSpPr>
        <p:spPr>
          <a:prstGeom prst="rect">
            <a:avLst/>
          </a:prstGeom>
        </p:spPr>
        <p:txBody>
          <a:bodyPr/>
          <a:lstStyle/>
          <a:p>
            <a:pPr/>
            <a:r>
              <a:t>What we noticed…</a:t>
            </a:r>
          </a:p>
        </p:txBody>
      </p:sp>
      <p:sp>
        <p:nvSpPr>
          <p:cNvPr id="578" name="Loud…"/>
          <p:cNvSpPr txBox="1"/>
          <p:nvPr>
            <p:ph type="body" idx="1"/>
          </p:nvPr>
        </p:nvSpPr>
        <p:spPr>
          <a:prstGeom prst="rect">
            <a:avLst/>
          </a:prstGeom>
        </p:spPr>
        <p:txBody>
          <a:bodyPr/>
          <a:lstStyle/>
          <a:p>
            <a:pPr marL="351155" indent="-351155" defTabSz="461518">
              <a:spcBef>
                <a:spcPts val="3300"/>
              </a:spcBef>
              <a:defRPr sz="4424"/>
            </a:pPr>
            <a:r>
              <a:t>Loud</a:t>
            </a:r>
          </a:p>
          <a:p>
            <a:pPr marL="351155" indent="-351155" defTabSz="461518">
              <a:spcBef>
                <a:spcPts val="3300"/>
              </a:spcBef>
              <a:defRPr sz="4424"/>
            </a:pPr>
            <a:r>
              <a:t>Communication is hard</a:t>
            </a:r>
          </a:p>
          <a:p>
            <a:pPr marL="351155" indent="-351155" defTabSz="461518">
              <a:spcBef>
                <a:spcPts val="3300"/>
              </a:spcBef>
              <a:defRPr sz="4424"/>
            </a:pPr>
            <a:r>
              <a:t>Productivity slow at start</a:t>
            </a:r>
          </a:p>
          <a:p>
            <a:pPr marL="351155" indent="-351155" defTabSz="461518">
              <a:spcBef>
                <a:spcPts val="3300"/>
              </a:spcBef>
              <a:defRPr sz="4424"/>
            </a:pPr>
            <a:r>
              <a:t>Scary coding and talking in front of others</a:t>
            </a:r>
          </a:p>
          <a:p>
            <a:pPr marL="351155" indent="-351155" defTabSz="461518">
              <a:spcBef>
                <a:spcPts val="3300"/>
              </a:spcBef>
              <a:defRPr sz="4424"/>
            </a:pPr>
            <a:r>
              <a:t>Slow performance is obvious</a:t>
            </a:r>
          </a:p>
          <a:p>
            <a:pPr marL="351155" indent="-351155" defTabSz="461518">
              <a:spcBef>
                <a:spcPts val="3300"/>
              </a:spcBef>
              <a:defRPr sz="4424"/>
            </a:pPr>
            <a:r>
              <a:t>Text Editor Wars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dev-rock-500x265.png" descr="dev-rock-500x265.png"/>
          <p:cNvPicPr>
            <a:picLocks noChangeAspect="1"/>
          </p:cNvPicPr>
          <p:nvPr/>
        </p:nvPicPr>
        <p:blipFill>
          <a:blip r:embed="rId3">
            <a:extLst/>
          </a:blip>
          <a:stretch>
            <a:fillRect/>
          </a:stretch>
        </p:blipFill>
        <p:spPr>
          <a:xfrm>
            <a:off x="3327400" y="3194050"/>
            <a:ext cx="6350000" cy="3365500"/>
          </a:xfrm>
          <a:prstGeom prst="rect">
            <a:avLst/>
          </a:prstGeom>
          <a:ln w="12700">
            <a:miter lim="400000"/>
          </a:ln>
        </p:spPr>
      </p:pic>
      <p:sp>
        <p:nvSpPr>
          <p:cNvPr id="152" name="PROCESS"/>
          <p:cNvSpPr txBox="1"/>
          <p:nvPr/>
        </p:nvSpPr>
        <p:spPr>
          <a:xfrm>
            <a:off x="2788975" y="1466163"/>
            <a:ext cx="7426850"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0">
                <a:latin typeface="Yanone Kaffeesatz"/>
                <a:ea typeface="Yanone Kaffeesatz"/>
                <a:cs typeface="Yanone Kaffeesatz"/>
                <a:sym typeface="Yanone Kaffeesatz"/>
              </a:defRPr>
            </a:lvl1pPr>
          </a:lstStyle>
          <a:p>
            <a:pPr/>
            <a:r>
              <a:t>PROCESS</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0" name="Image" descr="Image"/>
          <p:cNvPicPr>
            <a:picLocks noChangeAspect="1"/>
          </p:cNvPicPr>
          <p:nvPr>
            <p:ph type="pic" idx="13"/>
          </p:nvPr>
        </p:nvPicPr>
        <p:blipFill>
          <a:blip r:embed="rId3">
            <a:extLst/>
          </a:blip>
          <a:srcRect l="6372" t="0" r="6372" b="1915"/>
          <a:stretch>
            <a:fillRect/>
          </a:stretch>
        </p:blipFill>
        <p:spPr>
          <a:prstGeom prst="rect">
            <a:avLst/>
          </a:prstGeom>
        </p:spPr>
      </p:pic>
      <p:pic>
        <p:nvPicPr>
          <p:cNvPr id="581" name="Image" descr="Image"/>
          <p:cNvPicPr>
            <a:picLocks noChangeAspect="1"/>
          </p:cNvPicPr>
          <p:nvPr/>
        </p:nvPicPr>
        <p:blipFill>
          <a:blip r:embed="rId4">
            <a:extLst/>
          </a:blip>
          <a:stretch>
            <a:fillRect/>
          </a:stretch>
        </p:blipFill>
        <p:spPr>
          <a:xfrm>
            <a:off x="-2322604" y="-31702"/>
            <a:ext cx="17452453" cy="9817004"/>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5" name="one last thing.jpg" descr="one last thing.jpg"/>
          <p:cNvPicPr>
            <a:picLocks noChangeAspect="1"/>
          </p:cNvPicPr>
          <p:nvPr>
            <p:ph type="pic" idx="13"/>
          </p:nvPr>
        </p:nvPicPr>
        <p:blipFill>
          <a:blip r:embed="rId3">
            <a:extLst/>
          </a:blip>
          <a:srcRect l="4121" t="0" r="4121" b="0"/>
          <a:stretch>
            <a:fillRect/>
          </a:stretch>
        </p:blipFill>
        <p:spPr>
          <a:prstGeom prst="rect">
            <a:avLst/>
          </a:prstGeom>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9" name="woody-1.jpg" descr="woody-1.jpg"/>
          <p:cNvPicPr>
            <a:picLocks noChangeAspect="1"/>
          </p:cNvPicPr>
          <p:nvPr/>
        </p:nvPicPr>
        <p:blipFill>
          <a:blip r:embed="rId3">
            <a:extLst/>
          </a:blip>
          <a:stretch>
            <a:fillRect/>
          </a:stretch>
        </p:blipFill>
        <p:spPr>
          <a:xfrm>
            <a:off x="-2170332" y="-12240"/>
            <a:ext cx="17345464" cy="9778080"/>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3" name="DSC_0365.jpg" descr="DSC_0365.jpg"/>
          <p:cNvPicPr>
            <a:picLocks noChangeAspect="1"/>
          </p:cNvPicPr>
          <p:nvPr/>
        </p:nvPicPr>
        <p:blipFill>
          <a:blip r:embed="rId3">
            <a:alphaModFix amt="34507"/>
            <a:extLst/>
          </a:blip>
          <a:stretch>
            <a:fillRect/>
          </a:stretch>
        </p:blipFill>
        <p:spPr>
          <a:xfrm>
            <a:off x="-45669" y="-1368226"/>
            <a:ext cx="13096136" cy="12490052"/>
          </a:xfrm>
          <a:prstGeom prst="rect">
            <a:avLst/>
          </a:prstGeom>
          <a:ln w="12700">
            <a:miter lim="400000"/>
          </a:ln>
        </p:spPr>
      </p:pic>
      <p:sp>
        <p:nvSpPr>
          <p:cNvPr id="594" name="@deejaygraham…"/>
          <p:cNvSpPr txBox="1"/>
          <p:nvPr>
            <p:ph type="body" idx="1"/>
          </p:nvPr>
        </p:nvSpPr>
        <p:spPr>
          <a:xfrm>
            <a:off x="1291755" y="73881"/>
            <a:ext cx="11099801" cy="8718606"/>
          </a:xfrm>
          <a:prstGeom prst="rect">
            <a:avLst/>
          </a:prstGeom>
        </p:spPr>
        <p:txBody>
          <a:bodyPr/>
          <a:lstStyle/>
          <a:p>
            <a:pPr marL="400050" indent="-400050" defTabSz="525779">
              <a:spcBef>
                <a:spcPts val="3700"/>
              </a:spcBef>
              <a:defRPr sz="7200"/>
            </a:pPr>
            <a:r>
              <a:t>@deejaygraham</a:t>
            </a:r>
          </a:p>
          <a:p>
            <a:pPr marL="400050" indent="-400050" defTabSz="525779">
              <a:spcBef>
                <a:spcPts val="3700"/>
              </a:spcBef>
              <a:defRPr sz="7200"/>
            </a:pPr>
            <a:r>
              <a:rPr u="sng">
                <a:hlinkClick r:id="rId4" invalidUrl="" action="" tgtFrame="" tooltip="" history="1" highlightClick="0" endSnd="0"/>
              </a:rPr>
              <a:t>deejaygraham@icloud.com</a:t>
            </a:r>
          </a:p>
          <a:p>
            <a:pPr marL="400050" indent="-400050" defTabSz="525779">
              <a:spcBef>
                <a:spcPts val="3700"/>
              </a:spcBef>
              <a:defRPr sz="7200"/>
            </a:pPr>
            <a:r>
              <a:rPr u="sng">
                <a:hlinkClick r:id="rId5" invalidUrl="" action="" tgtFrame="" tooltip="" history="1" highlightClick="0" endSnd="0"/>
              </a:rPr>
              <a:t>deejaygraham.github.io</a:t>
            </a:r>
          </a:p>
          <a:p>
            <a:pPr marL="400050" indent="-400050" defTabSz="525779">
              <a:spcBef>
                <a:spcPts val="3700"/>
              </a:spcBef>
              <a:defRPr sz="7200"/>
            </a:pPr>
            <a:r>
              <a:rPr u="sng">
                <a:hlinkClick r:id="rId6" invalidUrl="" action="" tgtFrame="" tooltip="" history="1" highlightClick="0" endSnd="0"/>
              </a:rPr>
              <a:t>http://www.nebytes.net</a:t>
            </a:r>
          </a:p>
          <a:p>
            <a:pPr marL="400050" indent="-400050" defTabSz="525779">
              <a:spcBef>
                <a:spcPts val="3700"/>
              </a:spcBef>
              <a:defRPr sz="7200"/>
            </a:pPr>
            <a:r>
              <a:rPr u="sng">
                <a:hlinkClick r:id="rId7" invalidUrl="" action="" tgtFrame="" tooltip="" history="1" highlightClick="0" endSnd="0"/>
              </a:rPr>
              <a:t>https://www.meetup.com/Agile-North-East/</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8" name="IanJohnson.jpg" descr="IanJohnson.jpg"/>
          <p:cNvPicPr>
            <a:picLocks noChangeAspect="1"/>
          </p:cNvPicPr>
          <p:nvPr>
            <p:ph type="pic" idx="13"/>
          </p:nvPr>
        </p:nvPicPr>
        <p:blipFill>
          <a:blip r:embed="rId2">
            <a:extLst/>
          </a:blip>
          <a:srcRect l="618" t="0" r="618" b="0"/>
          <a:stretch>
            <a:fillRect/>
          </a:stretch>
        </p:blipFill>
        <p:spPr>
          <a:prstGeom prst="rect">
            <a:avLst/>
          </a:prstGeom>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0" name="thatsallfolks.jpg" descr="thatsallfolks.jpg"/>
          <p:cNvPicPr>
            <a:picLocks noChangeAspect="1"/>
          </p:cNvPicPr>
          <p:nvPr>
            <p:ph type="pic" idx="13"/>
          </p:nvPr>
        </p:nvPicPr>
        <p:blipFill>
          <a:blip r:embed="rId2">
            <a:extLst/>
          </a:blip>
          <a:srcRect l="12500" t="0" r="12500" b="0"/>
          <a:stretch>
            <a:fillRect/>
          </a:stretch>
        </p:blipFill>
        <p:spPr>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KentBeck.jpg" descr="KentBeck.jpg"/>
          <p:cNvPicPr>
            <a:picLocks noChangeAspect="1"/>
          </p:cNvPicPr>
          <p:nvPr>
            <p:ph type="pic" idx="13"/>
          </p:nvPr>
        </p:nvPicPr>
        <p:blipFill>
          <a:blip r:embed="rId2">
            <a:extLst/>
          </a:blip>
          <a:srcRect l="1367" t="1994" r="1367" b="1994"/>
          <a:stretch>
            <a:fillRect/>
          </a:stretch>
        </p:blipFill>
        <p:spPr>
          <a:xfrm>
            <a:off x="2857599" y="367630"/>
            <a:ext cx="7289602" cy="9018340"/>
          </a:xfrm>
          <a:prstGeom prst="rect">
            <a:avLst/>
          </a:prstGeom>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631"/>
        </a:solidFill>
      </p:bgPr>
    </p:bg>
    <p:spTree>
      <p:nvGrpSpPr>
        <p:cNvPr id="1" name=""/>
        <p:cNvGrpSpPr/>
        <p:nvPr/>
      </p:nvGrpSpPr>
      <p:grpSpPr>
        <a:xfrm>
          <a:off x="0" y="0"/>
          <a:ext cx="0" cy="0"/>
          <a:chOff x="0" y="0"/>
          <a:chExt cx="0" cy="0"/>
        </a:xfrm>
      </p:grpSpPr>
      <p:pic>
        <p:nvPicPr>
          <p:cNvPr id="158" name="jimi_hendrix_1967.jpg" descr="jimi_hendrix_1967.jpg"/>
          <p:cNvPicPr>
            <a:picLocks noChangeAspect="1"/>
          </p:cNvPicPr>
          <p:nvPr/>
        </p:nvPicPr>
        <p:blipFill>
          <a:blip r:embed="rId3">
            <a:extLst/>
          </a:blip>
          <a:stretch>
            <a:fillRect/>
          </a:stretch>
        </p:blipFill>
        <p:spPr>
          <a:xfrm>
            <a:off x="-219694" y="84244"/>
            <a:ext cx="13224494" cy="9747037"/>
          </a:xfrm>
          <a:prstGeom prst="rect">
            <a:avLst/>
          </a:prstGeom>
          <a:ln w="12700">
            <a:miter lim="400000"/>
          </a:ln>
        </p:spPr>
      </p:pic>
      <p:sp>
        <p:nvSpPr>
          <p:cNvPr id="159" name="are you…"/>
          <p:cNvSpPr txBox="1"/>
          <p:nvPr>
            <p:ph type="title"/>
          </p:nvPr>
        </p:nvSpPr>
        <p:spPr>
          <a:xfrm>
            <a:off x="283666" y="-45443"/>
            <a:ext cx="5885161" cy="5727999"/>
          </a:xfrm>
          <a:prstGeom prst="rect">
            <a:avLst/>
          </a:prstGeom>
        </p:spPr>
        <p:txBody>
          <a:bodyPr/>
          <a:lstStyle/>
          <a:p>
            <a:pPr defTabSz="537463">
              <a:defRPr sz="18400">
                <a:solidFill>
                  <a:srgbClr val="FF0063"/>
                </a:solidFill>
              </a:defRPr>
            </a:pPr>
            <a:r>
              <a:rPr>
                <a:solidFill>
                  <a:srgbClr val="7A7A7A"/>
                </a:solidFill>
              </a:rPr>
              <a:t>are you</a:t>
            </a:r>
            <a:endParaRPr>
              <a:solidFill>
                <a:srgbClr val="7A7A7A"/>
              </a:solidFill>
            </a:endParaRPr>
          </a:p>
          <a:p>
            <a:pPr defTabSz="537463">
              <a:defRPr sz="18400">
                <a:solidFill>
                  <a:srgbClr val="FF0063"/>
                </a:solidFill>
              </a:defRPr>
            </a:pPr>
            <a:r>
              <a:t>XP?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63" name="xp.jpg" descr="xp.jpg"/>
          <p:cNvPicPr>
            <a:picLocks noChangeAspect="1"/>
          </p:cNvPicPr>
          <p:nvPr/>
        </p:nvPicPr>
        <p:blipFill>
          <a:blip r:embed="rId2">
            <a:extLst/>
          </a:blip>
          <a:stretch>
            <a:fillRect/>
          </a:stretch>
        </p:blipFill>
        <p:spPr>
          <a:xfrm>
            <a:off x="663376" y="2271117"/>
            <a:ext cx="11678108" cy="521140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XP Engineering Practices"/>
          <p:cNvSpPr txBox="1"/>
          <p:nvPr>
            <p:ph type="title"/>
          </p:nvPr>
        </p:nvSpPr>
        <p:spPr>
          <a:prstGeom prst="rect">
            <a:avLst/>
          </a:prstGeom>
        </p:spPr>
        <p:txBody>
          <a:bodyPr/>
          <a:lstStyle/>
          <a:p>
            <a:pPr/>
            <a:r>
              <a:t>XP Engineering Practices</a:t>
            </a:r>
          </a:p>
        </p:txBody>
      </p:sp>
      <p:sp>
        <p:nvSpPr>
          <p:cNvPr id="166" name="Continuous Integration…"/>
          <p:cNvSpPr txBox="1"/>
          <p:nvPr>
            <p:ph type="body" sz="half" idx="1"/>
          </p:nvPr>
        </p:nvSpPr>
        <p:spPr>
          <a:xfrm>
            <a:off x="952500" y="2590800"/>
            <a:ext cx="5544245" cy="6286500"/>
          </a:xfrm>
          <a:prstGeom prst="rect">
            <a:avLst/>
          </a:prstGeom>
        </p:spPr>
        <p:txBody>
          <a:bodyPr/>
          <a:lstStyle/>
          <a:p>
            <a:pPr>
              <a:defRPr sz="6000"/>
            </a:pPr>
            <a:r>
              <a:t>Continuous Integration</a:t>
            </a:r>
          </a:p>
          <a:p>
            <a:pPr>
              <a:defRPr sz="6000"/>
            </a:pPr>
            <a:r>
              <a:t>Pair Programming</a:t>
            </a:r>
          </a:p>
          <a:p>
            <a:pPr>
              <a:defRPr sz="6000"/>
            </a:pPr>
            <a:r>
              <a:t>Test Driven Development</a:t>
            </a:r>
          </a:p>
        </p:txBody>
      </p:sp>
      <p:sp>
        <p:nvSpPr>
          <p:cNvPr id="167" name="Simple Design…"/>
          <p:cNvSpPr txBox="1"/>
          <p:nvPr/>
        </p:nvSpPr>
        <p:spPr>
          <a:xfrm>
            <a:off x="6464300" y="2590800"/>
            <a:ext cx="5544245"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44500" indent="-444500" algn="l">
              <a:spcBef>
                <a:spcPts val="4200"/>
              </a:spcBef>
              <a:buSzPct val="145000"/>
              <a:buChar char="•"/>
              <a:defRPr b="0" sz="6000">
                <a:latin typeface="Yanone Kaffeesatz"/>
                <a:ea typeface="Yanone Kaffeesatz"/>
                <a:cs typeface="Yanone Kaffeesatz"/>
                <a:sym typeface="Yanone Kaffeesatz"/>
              </a:defRPr>
            </a:pPr>
            <a:r>
              <a:t>Simple Design </a:t>
            </a:r>
          </a:p>
          <a:p>
            <a:pPr marL="444500" indent="-444500" algn="l">
              <a:spcBef>
                <a:spcPts val="4200"/>
              </a:spcBef>
              <a:buSzPct val="145000"/>
              <a:buChar char="•"/>
              <a:defRPr b="0" sz="6000">
                <a:latin typeface="Yanone Kaffeesatz"/>
                <a:ea typeface="Yanone Kaffeesatz"/>
                <a:cs typeface="Yanone Kaffeesatz"/>
                <a:sym typeface="Yanone Kaffeesatz"/>
              </a:defRPr>
            </a:pPr>
            <a:r>
              <a:t>Refactoring</a:t>
            </a:r>
          </a:p>
          <a:p>
            <a:pPr marL="444500" indent="-444500" algn="l">
              <a:spcBef>
                <a:spcPts val="4200"/>
              </a:spcBef>
              <a:buSzPct val="145000"/>
              <a:buChar char="•"/>
              <a:defRPr b="0" sz="6000">
                <a:latin typeface="Yanone Kaffeesatz"/>
                <a:ea typeface="Yanone Kaffeesatz"/>
                <a:cs typeface="Yanone Kaffeesatz"/>
                <a:sym typeface="Yanone Kaffeesatz"/>
              </a:defRPr>
            </a:pPr>
            <a:r>
              <a:t>Collective Code Ownership</a:t>
            </a:r>
          </a:p>
          <a:p>
            <a:pPr marL="444500" indent="-444500" algn="l">
              <a:spcBef>
                <a:spcPts val="4200"/>
              </a:spcBef>
              <a:buSzPct val="145000"/>
              <a:buChar char="•"/>
              <a:defRPr b="0" sz="6000">
                <a:latin typeface="Yanone Kaffeesatz"/>
                <a:ea typeface="Yanone Kaffeesatz"/>
                <a:cs typeface="Yanone Kaffeesatz"/>
                <a:sym typeface="Yanone Kaffeesatz"/>
              </a:defRPr>
            </a:pPr>
            <a:r>
              <a:t>Sustainable Pace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locust-swarm.jpg" descr="locust-swarm.jpg"/>
          <p:cNvPicPr>
            <a:picLocks noChangeAspect="1"/>
          </p:cNvPicPr>
          <p:nvPr>
            <p:ph type="pic" idx="13"/>
          </p:nvPr>
        </p:nvPicPr>
        <p:blipFill>
          <a:blip r:embed="rId3">
            <a:alphaModFix amt="74981"/>
            <a:extLst/>
          </a:blip>
          <a:srcRect l="21230" t="0" r="21230" b="0"/>
          <a:stretch>
            <a:fillRect/>
          </a:stretch>
        </p:blipFill>
        <p:spPr>
          <a:prstGeom prst="rect">
            <a:avLst/>
          </a:prstGeom>
        </p:spPr>
      </p:pic>
      <p:sp>
        <p:nvSpPr>
          <p:cNvPr id="172" name="Swarming"/>
          <p:cNvSpPr txBox="1"/>
          <p:nvPr/>
        </p:nvSpPr>
        <p:spPr>
          <a:xfrm>
            <a:off x="3705478" y="1699327"/>
            <a:ext cx="5593843" cy="14781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000">
                <a:solidFill>
                  <a:srgbClr val="FF0063"/>
                </a:solidFill>
              </a:defRPr>
            </a:lvl1pPr>
          </a:lstStyle>
          <a:p>
            <a:pPr/>
            <a:r>
              <a:t>Swarming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close-up-connect-connection-1586951.jpg" descr="close-up-connect-connection-1586951.jpg"/>
          <p:cNvPicPr>
            <a:picLocks noChangeAspect="1"/>
          </p:cNvPicPr>
          <p:nvPr>
            <p:ph type="pic" idx="13"/>
          </p:nvPr>
        </p:nvPicPr>
        <p:blipFill>
          <a:blip r:embed="rId3">
            <a:extLst/>
          </a:blip>
          <a:srcRect l="5555" t="0" r="5555" b="0"/>
          <a:stretch>
            <a:fillRect/>
          </a:stretch>
        </p:blipFill>
        <p:spPr>
          <a:prstGeom prst="rect">
            <a:avLst/>
          </a:prstGeom>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dev-rock-500x265.png" descr="dev-rock-500x265.png"/>
          <p:cNvPicPr>
            <a:picLocks noChangeAspect="1"/>
          </p:cNvPicPr>
          <p:nvPr/>
        </p:nvPicPr>
        <p:blipFill>
          <a:blip r:embed="rId3">
            <a:extLst/>
          </a:blip>
          <a:stretch>
            <a:fillRect/>
          </a:stretch>
        </p:blipFill>
        <p:spPr>
          <a:xfrm>
            <a:off x="6706744" y="3794265"/>
            <a:ext cx="3803236" cy="2015715"/>
          </a:xfrm>
          <a:prstGeom prst="rect">
            <a:avLst/>
          </a:prstGeom>
          <a:ln w="12700">
            <a:miter lim="400000"/>
          </a:ln>
        </p:spPr>
      </p:pic>
      <p:pic>
        <p:nvPicPr>
          <p:cNvPr id="181" name="dev-rock-500x265.png" descr="dev-rock-500x265.png"/>
          <p:cNvPicPr>
            <a:picLocks noChangeAspect="1"/>
          </p:cNvPicPr>
          <p:nvPr/>
        </p:nvPicPr>
        <p:blipFill>
          <a:blip r:embed="rId3">
            <a:extLst/>
          </a:blip>
          <a:stretch>
            <a:fillRect/>
          </a:stretch>
        </p:blipFill>
        <p:spPr>
          <a:xfrm>
            <a:off x="2932304" y="3794265"/>
            <a:ext cx="3803236" cy="2015715"/>
          </a:xfrm>
          <a:prstGeom prst="rect">
            <a:avLst/>
          </a:prstGeom>
          <a:ln w="12700">
            <a:miter lim="400000"/>
          </a:ln>
        </p:spPr>
      </p:pic>
      <p:pic>
        <p:nvPicPr>
          <p:cNvPr id="182" name="dev-rock-500x265.png" descr="dev-rock-500x265.png"/>
          <p:cNvPicPr>
            <a:picLocks noChangeAspect="1"/>
          </p:cNvPicPr>
          <p:nvPr/>
        </p:nvPicPr>
        <p:blipFill>
          <a:blip r:embed="rId3">
            <a:extLst/>
          </a:blip>
          <a:stretch>
            <a:fillRect/>
          </a:stretch>
        </p:blipFill>
        <p:spPr>
          <a:xfrm>
            <a:off x="8623417" y="6375013"/>
            <a:ext cx="3803236" cy="2015715"/>
          </a:xfrm>
          <a:prstGeom prst="rect">
            <a:avLst/>
          </a:prstGeom>
          <a:ln w="12700">
            <a:miter lim="400000"/>
          </a:ln>
        </p:spPr>
      </p:pic>
      <p:pic>
        <p:nvPicPr>
          <p:cNvPr id="183" name="dev-rock-500x265.png" descr="dev-rock-500x265.png"/>
          <p:cNvPicPr>
            <a:picLocks noChangeAspect="1"/>
          </p:cNvPicPr>
          <p:nvPr/>
        </p:nvPicPr>
        <p:blipFill>
          <a:blip r:embed="rId3">
            <a:extLst/>
          </a:blip>
          <a:stretch>
            <a:fillRect/>
          </a:stretch>
        </p:blipFill>
        <p:spPr>
          <a:xfrm>
            <a:off x="8623417" y="691357"/>
            <a:ext cx="3803236" cy="2015716"/>
          </a:xfrm>
          <a:prstGeom prst="rect">
            <a:avLst/>
          </a:prstGeom>
          <a:ln w="12700">
            <a:miter lim="400000"/>
          </a:ln>
        </p:spPr>
      </p:pic>
      <p:pic>
        <p:nvPicPr>
          <p:cNvPr id="184" name="dev-rock-500x265.png" descr="dev-rock-500x265.png"/>
          <p:cNvPicPr>
            <a:picLocks noChangeAspect="1"/>
          </p:cNvPicPr>
          <p:nvPr/>
        </p:nvPicPr>
        <p:blipFill>
          <a:blip r:embed="rId3">
            <a:extLst/>
          </a:blip>
          <a:stretch>
            <a:fillRect/>
          </a:stretch>
        </p:blipFill>
        <p:spPr>
          <a:xfrm>
            <a:off x="784005" y="6375013"/>
            <a:ext cx="3803236" cy="2015715"/>
          </a:xfrm>
          <a:prstGeom prst="rect">
            <a:avLst/>
          </a:prstGeom>
          <a:ln w="12700">
            <a:miter lim="400000"/>
          </a:ln>
        </p:spPr>
      </p:pic>
      <p:pic>
        <p:nvPicPr>
          <p:cNvPr id="185" name="dev-rock-500x265.png" descr="dev-rock-500x265.png"/>
          <p:cNvPicPr>
            <a:picLocks noChangeAspect="1"/>
          </p:cNvPicPr>
          <p:nvPr/>
        </p:nvPicPr>
        <p:blipFill>
          <a:blip r:embed="rId3">
            <a:extLst/>
          </a:blip>
          <a:stretch>
            <a:fillRect/>
          </a:stretch>
        </p:blipFill>
        <p:spPr>
          <a:xfrm>
            <a:off x="784005" y="691357"/>
            <a:ext cx="3803236" cy="2015716"/>
          </a:xfrm>
          <a:prstGeom prst="rect">
            <a:avLst/>
          </a:prstGeom>
          <a:ln w="12700">
            <a:miter lim="400000"/>
          </a:ln>
        </p:spPr>
      </p:pic>
      <p:sp>
        <p:nvSpPr>
          <p:cNvPr id="186" name="C#"/>
          <p:cNvSpPr txBox="1"/>
          <p:nvPr/>
        </p:nvSpPr>
        <p:spPr>
          <a:xfrm>
            <a:off x="2430809" y="3020139"/>
            <a:ext cx="50962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t>
            </a:r>
          </a:p>
        </p:txBody>
      </p:sp>
      <p:sp>
        <p:nvSpPr>
          <p:cNvPr id="187" name="JSON"/>
          <p:cNvSpPr txBox="1"/>
          <p:nvPr/>
        </p:nvSpPr>
        <p:spPr>
          <a:xfrm>
            <a:off x="8136083" y="6135476"/>
            <a:ext cx="94457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JSON</a:t>
            </a:r>
          </a:p>
        </p:txBody>
      </p:sp>
      <p:sp>
        <p:nvSpPr>
          <p:cNvPr id="188" name="Test Script"/>
          <p:cNvSpPr txBox="1"/>
          <p:nvPr/>
        </p:nvSpPr>
        <p:spPr>
          <a:xfrm>
            <a:off x="9694607" y="3020139"/>
            <a:ext cx="166085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Test Script</a:t>
            </a:r>
          </a:p>
        </p:txBody>
      </p:sp>
      <p:sp>
        <p:nvSpPr>
          <p:cNvPr id="189" name="DB Admin"/>
          <p:cNvSpPr txBox="1"/>
          <p:nvPr/>
        </p:nvSpPr>
        <p:spPr>
          <a:xfrm>
            <a:off x="4048909" y="6123046"/>
            <a:ext cx="15700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DB Admin</a:t>
            </a:r>
          </a:p>
        </p:txBody>
      </p:sp>
      <p:sp>
        <p:nvSpPr>
          <p:cNvPr id="190" name="HTML"/>
          <p:cNvSpPr txBox="1"/>
          <p:nvPr/>
        </p:nvSpPr>
        <p:spPr>
          <a:xfrm>
            <a:off x="2193827" y="8625757"/>
            <a:ext cx="98359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HTML</a:t>
            </a:r>
          </a:p>
        </p:txBody>
      </p:sp>
      <p:sp>
        <p:nvSpPr>
          <p:cNvPr id="191" name="Deploy Script"/>
          <p:cNvSpPr txBox="1"/>
          <p:nvPr/>
        </p:nvSpPr>
        <p:spPr>
          <a:xfrm>
            <a:off x="9488715" y="8625757"/>
            <a:ext cx="207264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Deploy Script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 Our Team"/>
          <p:cNvSpPr txBox="1"/>
          <p:nvPr>
            <p:ph type="body" idx="13"/>
          </p:nvPr>
        </p:nvSpPr>
        <p:spPr>
          <a:prstGeom prst="rect">
            <a:avLst/>
          </a:prstGeom>
        </p:spPr>
        <p:txBody>
          <a:bodyPr/>
          <a:lstStyle/>
          <a:p>
            <a:pPr/>
            <a:r>
              <a:t>– Our Team</a:t>
            </a:r>
          </a:p>
        </p:txBody>
      </p:sp>
      <p:sp>
        <p:nvSpPr>
          <p:cNvPr id="196" name="“Swarming … is the first time we’ve felt like a genuine team instead of individuals all working for the same manager.”"/>
          <p:cNvSpPr txBox="1"/>
          <p:nvPr>
            <p:ph type="body" idx="14"/>
          </p:nvPr>
        </p:nvSpPr>
        <p:spPr>
          <a:xfrm>
            <a:off x="1270000" y="1060450"/>
            <a:ext cx="10464800" cy="7023101"/>
          </a:xfrm>
          <a:prstGeom prst="rect">
            <a:avLst/>
          </a:prstGeom>
        </p:spPr>
        <p:txBody>
          <a:bodyPr/>
          <a:lstStyle>
            <a:lvl1pPr>
              <a:defRPr sz="9100">
                <a:latin typeface="Yanone Kaffeesatz"/>
                <a:ea typeface="Yanone Kaffeesatz"/>
                <a:cs typeface="Yanone Kaffeesatz"/>
                <a:sym typeface="Yanone Kaffeesatz"/>
              </a:defRPr>
            </a:lvl1pPr>
          </a:lstStyle>
          <a:p>
            <a:pPr/>
            <a:r>
              <a:t>“Swarming … is the first time we’ve felt like a genuine team instead of individuals all working for the same manager.”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hey hi hello"/>
          <p:cNvSpPr txBox="1"/>
          <p:nvPr>
            <p:ph type="ctrTitle"/>
          </p:nvPr>
        </p:nvSpPr>
        <p:spPr>
          <a:xfrm>
            <a:off x="1270000" y="2283240"/>
            <a:ext cx="10464800" cy="3212877"/>
          </a:xfrm>
          <a:prstGeom prst="rect">
            <a:avLst/>
          </a:prstGeom>
        </p:spPr>
        <p:txBody>
          <a:bodyPr/>
          <a:lstStyle/>
          <a:p>
            <a:pPr>
              <a:defRPr sz="20000">
                <a:latin typeface="Yanone Kaffeesatz"/>
                <a:ea typeface="Yanone Kaffeesatz"/>
                <a:cs typeface="Yanone Kaffeesatz"/>
                <a:sym typeface="Yanone Kaffeesatz"/>
              </a:defRPr>
            </a:pPr>
            <a:r>
              <a:t>hey </a:t>
            </a:r>
            <a:r>
              <a:rPr>
                <a:solidFill>
                  <a:srgbClr val="7A7A7A"/>
                </a:solidFill>
              </a:rPr>
              <a:t>hi</a:t>
            </a:r>
            <a:r>
              <a:t> hello</a:t>
            </a:r>
          </a:p>
        </p:txBody>
      </p:sp>
      <p:sp>
        <p:nvSpPr>
          <p:cNvPr id="111" name="derek graham         @deejaygraham"/>
          <p:cNvSpPr txBox="1"/>
          <p:nvPr/>
        </p:nvSpPr>
        <p:spPr>
          <a:xfrm>
            <a:off x="1270000" y="7696200"/>
            <a:ext cx="10464800" cy="12330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286258">
              <a:defRPr b="0" sz="7350">
                <a:solidFill>
                  <a:srgbClr val="FF0063"/>
                </a:solidFill>
                <a:latin typeface="Yanone Kaffeesatz"/>
                <a:ea typeface="Yanone Kaffeesatz"/>
                <a:cs typeface="Yanone Kaffeesatz"/>
                <a:sym typeface="Yanone Kaffeesatz"/>
              </a:defRPr>
            </a:lvl1pPr>
          </a:lstStyle>
          <a:p>
            <a:pPr/>
            <a:r>
              <a:t>derek graham         @deejaygraham</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Begin {"/>
          <p:cNvSpPr txBox="1"/>
          <p:nvPr>
            <p:ph type="ctrTitle"/>
          </p:nvPr>
        </p:nvSpPr>
        <p:spPr>
          <a:xfrm>
            <a:off x="1269999" y="1425204"/>
            <a:ext cx="7445208" cy="6903192"/>
          </a:xfrm>
          <a:prstGeom prst="rect">
            <a:avLst/>
          </a:prstGeom>
        </p:spPr>
        <p:txBody>
          <a:bodyPr/>
          <a:lstStyle/>
          <a:p>
            <a:pPr>
              <a:defRPr sz="20000">
                <a:latin typeface="Yanone Kaffeesatz"/>
                <a:ea typeface="Yanone Kaffeesatz"/>
                <a:cs typeface="Yanone Kaffeesatz"/>
                <a:sym typeface="Yanone Kaffeesatz"/>
              </a:defRPr>
            </a:pPr>
            <a:r>
              <a:rPr>
                <a:solidFill>
                  <a:srgbClr val="7A7A7A"/>
                </a:solidFill>
              </a:rPr>
              <a:t>Begin </a:t>
            </a:r>
            <a:r>
              <a: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Woody-and-Chris-Mob.JPG" descr="Woody-and-Chris-Mob.JPG"/>
          <p:cNvPicPr>
            <a:picLocks noChangeAspect="1"/>
          </p:cNvPicPr>
          <p:nvPr>
            <p:ph type="pic" idx="13"/>
          </p:nvPr>
        </p:nvPicPr>
        <p:blipFill>
          <a:blip r:embed="rId3">
            <a:extLst/>
          </a:blip>
          <a:srcRect l="0" t="0" r="0" b="0"/>
          <a:stretch>
            <a:fillRect/>
          </a:stretch>
        </p:blipFill>
        <p:spPr>
          <a:prstGeom prst="rect">
            <a:avLst/>
          </a:prstGeom>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Woody Zuill"/>
          <p:cNvSpPr txBox="1"/>
          <p:nvPr>
            <p:ph type="body" idx="13"/>
          </p:nvPr>
        </p:nvSpPr>
        <p:spPr>
          <a:prstGeom prst="rect">
            <a:avLst/>
          </a:prstGeom>
        </p:spPr>
        <p:txBody>
          <a:bodyPr/>
          <a:lstStyle/>
          <a:p>
            <a:pPr/>
            <a:r>
              <a:t>–Woody Zuill</a:t>
            </a:r>
          </a:p>
        </p:txBody>
      </p:sp>
      <p:sp>
        <p:nvSpPr>
          <p:cNvPr id="209" name="“All the brilliant people, working on the same thing,…"/>
          <p:cNvSpPr txBox="1"/>
          <p:nvPr>
            <p:ph type="body" idx="14"/>
          </p:nvPr>
        </p:nvSpPr>
        <p:spPr>
          <a:xfrm>
            <a:off x="1270000" y="838200"/>
            <a:ext cx="10464800" cy="7467600"/>
          </a:xfrm>
          <a:prstGeom prst="rect">
            <a:avLst/>
          </a:prstGeom>
        </p:spPr>
        <p:txBody>
          <a:bodyPr/>
          <a:lstStyle/>
          <a:p>
            <a:pPr>
              <a:defRPr sz="9700"/>
            </a:pPr>
            <a:r>
              <a:t>“</a:t>
            </a:r>
            <a:r>
              <a:rPr b="1"/>
              <a:t>All</a:t>
            </a:r>
            <a:r>
              <a:t> the brilliant people, working on the </a:t>
            </a:r>
            <a:r>
              <a:rPr b="1"/>
              <a:t>same</a:t>
            </a:r>
            <a:r>
              <a:t> </a:t>
            </a:r>
            <a:r>
              <a:rPr b="1"/>
              <a:t>thing</a:t>
            </a:r>
            <a:r>
              <a:t>, </a:t>
            </a:r>
          </a:p>
          <a:p>
            <a:pPr>
              <a:defRPr sz="9700"/>
            </a:pPr>
            <a:r>
              <a:t>at the </a:t>
            </a:r>
            <a:r>
              <a:rPr b="1"/>
              <a:t>same</a:t>
            </a:r>
            <a:r>
              <a:t> </a:t>
            </a:r>
            <a:r>
              <a:rPr b="1"/>
              <a:t>time</a:t>
            </a:r>
            <a:r>
              <a:t>, </a:t>
            </a:r>
          </a:p>
          <a:p>
            <a:pPr>
              <a:defRPr sz="9700"/>
            </a:pPr>
            <a:r>
              <a:t>in the </a:t>
            </a:r>
            <a:r>
              <a:rPr b="1"/>
              <a:t>same</a:t>
            </a:r>
            <a:r>
              <a:t> </a:t>
            </a:r>
            <a:r>
              <a:rPr b="1"/>
              <a:t>space</a:t>
            </a:r>
            <a:r>
              <a:t>, </a:t>
            </a:r>
          </a:p>
          <a:p>
            <a:pPr>
              <a:defRPr sz="9700"/>
            </a:pPr>
            <a:r>
              <a:t>and at the same </a:t>
            </a:r>
            <a:r>
              <a:rPr b="1"/>
              <a:t>computer</a:t>
            </a:r>
            <a:r>
              <a: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631"/>
        </a:solidFill>
      </p:bgPr>
    </p:bg>
    <p:spTree>
      <p:nvGrpSpPr>
        <p:cNvPr id="1" name=""/>
        <p:cNvGrpSpPr/>
        <p:nvPr/>
      </p:nvGrpSpPr>
      <p:grpSpPr>
        <a:xfrm>
          <a:off x="0" y="0"/>
          <a:ext cx="0" cy="0"/>
          <a:chOff x="0" y="0"/>
          <a:chExt cx="0" cy="0"/>
        </a:xfrm>
      </p:grpSpPr>
      <p:sp>
        <p:nvSpPr>
          <p:cNvPr id="213" name="Mob = XP++"/>
          <p:cNvSpPr txBox="1"/>
          <p:nvPr>
            <p:ph type="title"/>
          </p:nvPr>
        </p:nvSpPr>
        <p:spPr>
          <a:xfrm>
            <a:off x="690066" y="716557"/>
            <a:ext cx="11624668" cy="8482411"/>
          </a:xfrm>
          <a:prstGeom prst="rect">
            <a:avLst/>
          </a:prstGeom>
        </p:spPr>
        <p:txBody>
          <a:bodyPr/>
          <a:lstStyle/>
          <a:p>
            <a:pPr>
              <a:defRPr sz="20000">
                <a:solidFill>
                  <a:srgbClr val="FF0063"/>
                </a:solidFill>
              </a:defRPr>
            </a:pPr>
            <a:r>
              <a:t>Mob </a:t>
            </a:r>
            <a:r>
              <a:rPr>
                <a:solidFill>
                  <a:srgbClr val="7A7A7A"/>
                </a:solidFill>
              </a:rPr>
              <a:t>=</a:t>
            </a:r>
            <a:r>
              <a:t> </a:t>
            </a:r>
            <a:r>
              <a:rPr>
                <a:solidFill>
                  <a:srgbClr val="7A7A7A"/>
                </a:solidFill>
              </a:rPr>
              <a:t>XP</a:t>
            </a:r>
            <a: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Rachel Davies (Agile Coach)"/>
          <p:cNvSpPr txBox="1"/>
          <p:nvPr>
            <p:ph type="body" idx="13"/>
          </p:nvPr>
        </p:nvSpPr>
        <p:spPr>
          <a:prstGeom prst="rect">
            <a:avLst/>
          </a:prstGeom>
        </p:spPr>
        <p:txBody>
          <a:bodyPr/>
          <a:lstStyle/>
          <a:p>
            <a:pPr/>
            <a:r>
              <a:t>–Rachel Davies (Agile Coach)</a:t>
            </a:r>
          </a:p>
        </p:txBody>
      </p:sp>
      <p:sp>
        <p:nvSpPr>
          <p:cNvPr id="218" name="“ Mobbing would be in the XP book…"/>
          <p:cNvSpPr txBox="1"/>
          <p:nvPr>
            <p:ph type="body" idx="14"/>
          </p:nvPr>
        </p:nvSpPr>
        <p:spPr>
          <a:xfrm>
            <a:off x="815627" y="1435099"/>
            <a:ext cx="11373546" cy="6273801"/>
          </a:xfrm>
          <a:prstGeom prst="rect">
            <a:avLst/>
          </a:prstGeom>
        </p:spPr>
        <p:txBody>
          <a:bodyPr/>
          <a:lstStyle/>
          <a:p>
            <a:pPr/>
            <a:r>
              <a:t>“ Mobbing would be in the XP book </a:t>
            </a:r>
          </a:p>
          <a:p>
            <a:pPr/>
            <a:r>
              <a:rPr sz="11800"/>
              <a:t>(if they'd thought of it)</a:t>
            </a:r>
            <a:r>
              <a:t>”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rgbClr val="222631"/>
        </a:solidFill>
      </p:bgPr>
    </p:bg>
    <p:spTree>
      <p:nvGrpSpPr>
        <p:cNvPr id="1" name=""/>
        <p:cNvGrpSpPr/>
        <p:nvPr/>
      </p:nvGrpSpPr>
      <p:grpSpPr>
        <a:xfrm>
          <a:off x="0" y="0"/>
          <a:ext cx="0" cy="0"/>
          <a:chOff x="0" y="0"/>
          <a:chExt cx="0" cy="0"/>
        </a:xfrm>
      </p:grpSpPr>
      <p:sp>
        <p:nvSpPr>
          <p:cNvPr id="222" name="Mob !="/>
          <p:cNvSpPr txBox="1"/>
          <p:nvPr>
            <p:ph type="title"/>
          </p:nvPr>
        </p:nvSpPr>
        <p:spPr>
          <a:xfrm>
            <a:off x="690066" y="716557"/>
            <a:ext cx="11624668" cy="8482411"/>
          </a:xfrm>
          <a:prstGeom prst="rect">
            <a:avLst/>
          </a:prstGeom>
        </p:spPr>
        <p:txBody>
          <a:bodyPr/>
          <a:lstStyle/>
          <a:p>
            <a:pPr algn="l">
              <a:defRPr sz="20000">
                <a:solidFill>
                  <a:srgbClr val="FF0063"/>
                </a:solidFill>
              </a:defRPr>
            </a:pPr>
            <a:r>
              <a:t>Mob </a:t>
            </a:r>
            <a:r>
              <a:rPr>
                <a:solidFill>
                  <a:srgbClr val="7A7A7A"/>
                </a:solidFill>
              </a:rPr>
              <a:t>!=</a:t>
            </a:r>
            <a:r>
              <a:t> </a:t>
            </a:r>
          </a:p>
        </p:txBody>
      </p:sp>
      <p:pic>
        <p:nvPicPr>
          <p:cNvPr id="223" name="dev-rock-500x265.png" descr="dev-rock-500x265.png"/>
          <p:cNvPicPr>
            <a:picLocks noChangeAspect="1"/>
          </p:cNvPicPr>
          <p:nvPr/>
        </p:nvPicPr>
        <p:blipFill>
          <a:blip r:embed="rId3">
            <a:extLst/>
          </a:blip>
          <a:stretch>
            <a:fillRect/>
          </a:stretch>
        </p:blipFill>
        <p:spPr>
          <a:xfrm>
            <a:off x="5797968" y="3194050"/>
            <a:ext cx="6350001" cy="3365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audience-blur-bokeh-976866.jpg" descr="audience-blur-bokeh-976866.jpg"/>
          <p:cNvPicPr>
            <a:picLocks noChangeAspect="1"/>
          </p:cNvPicPr>
          <p:nvPr>
            <p:ph type="pic" idx="13"/>
          </p:nvPr>
        </p:nvPicPr>
        <p:blipFill>
          <a:blip r:embed="rId3">
            <a:extLst/>
          </a:blip>
          <a:srcRect l="5555" t="0" r="5555" b="0"/>
          <a:stretch>
            <a:fillRect/>
          </a:stretch>
        </p:blipFill>
        <p:spPr>
          <a:prstGeom prst="rect">
            <a:avLst/>
          </a:prstGeom>
        </p:spPr>
      </p:pic>
      <p:sp>
        <p:nvSpPr>
          <p:cNvPr id="228" name="!Mob"/>
          <p:cNvSpPr txBox="1"/>
          <p:nvPr>
            <p:ph type="title" idx="4294967295"/>
          </p:nvPr>
        </p:nvSpPr>
        <p:spPr>
          <a:xfrm>
            <a:off x="8809010" y="6472971"/>
            <a:ext cx="4270209" cy="3446915"/>
          </a:xfrm>
          <a:prstGeom prst="rect">
            <a:avLst/>
          </a:prstGeom>
        </p:spPr>
        <p:txBody>
          <a:bodyPr/>
          <a:lstStyle/>
          <a:p>
            <a:pPr algn="l">
              <a:defRPr sz="20000">
                <a:solidFill>
                  <a:srgbClr val="FF0063"/>
                </a:solidFill>
                <a:latin typeface="Yanone Kaffeesatz"/>
                <a:ea typeface="Yanone Kaffeesatz"/>
                <a:cs typeface="Yanone Kaffeesatz"/>
                <a:sym typeface="Yanone Kaffeesatz"/>
              </a:defRPr>
            </a:pPr>
            <a:r>
              <a:rPr>
                <a:solidFill>
                  <a:srgbClr val="7A7A7A"/>
                </a:solidFill>
              </a:rPr>
              <a:t>!</a:t>
            </a:r>
            <a:r>
              <a:t>Mob </a:t>
            </a:r>
          </a:p>
        </p:txBody>
      </p:sp>
      <p:pic>
        <p:nvPicPr>
          <p:cNvPr id="229" name="dev-rock-500x265.png" descr="dev-rock-500x265.png"/>
          <p:cNvPicPr>
            <a:picLocks noChangeAspect="1"/>
          </p:cNvPicPr>
          <p:nvPr/>
        </p:nvPicPr>
        <p:blipFill>
          <a:blip r:embed="rId4">
            <a:extLst/>
          </a:blip>
          <a:stretch>
            <a:fillRect/>
          </a:stretch>
        </p:blipFill>
        <p:spPr>
          <a:xfrm>
            <a:off x="1387645" y="734446"/>
            <a:ext cx="6350001" cy="33655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233" name="hacker-typer.PNG" descr="hacker-typer.PNG"/>
          <p:cNvPicPr>
            <a:picLocks noChangeAspect="1"/>
          </p:cNvPicPr>
          <p:nvPr/>
        </p:nvPicPr>
        <p:blipFill>
          <a:blip r:embed="rId3">
            <a:alphaModFix amt="87486"/>
            <a:extLst/>
          </a:blip>
          <a:stretch>
            <a:fillRect/>
          </a:stretch>
        </p:blipFill>
        <p:spPr>
          <a:xfrm>
            <a:off x="-34596" y="-56422"/>
            <a:ext cx="19375035" cy="9866443"/>
          </a:xfrm>
          <a:prstGeom prst="rect">
            <a:avLst/>
          </a:prstGeom>
          <a:ln w="12700">
            <a:miter lim="400000"/>
          </a:ln>
        </p:spPr>
      </p:pic>
      <p:pic>
        <p:nvPicPr>
          <p:cNvPr id="234" name="dev-rock-500x265.png" descr="dev-rock-500x265.png"/>
          <p:cNvPicPr>
            <a:picLocks noChangeAspect="1"/>
          </p:cNvPicPr>
          <p:nvPr/>
        </p:nvPicPr>
        <p:blipFill>
          <a:blip r:embed="rId4">
            <a:extLst/>
          </a:blip>
          <a:stretch>
            <a:fillRect/>
          </a:stretch>
        </p:blipFill>
        <p:spPr>
          <a:xfrm>
            <a:off x="3327400" y="3194050"/>
            <a:ext cx="6350000" cy="33655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hello, Mob"/>
          <p:cNvSpPr txBox="1"/>
          <p:nvPr>
            <p:ph type="ctrTitle"/>
          </p:nvPr>
        </p:nvSpPr>
        <p:spPr>
          <a:xfrm>
            <a:off x="1270000" y="1825860"/>
            <a:ext cx="10464800" cy="6101880"/>
          </a:xfrm>
          <a:prstGeom prst="rect">
            <a:avLst/>
          </a:prstGeom>
        </p:spPr>
        <p:txBody>
          <a:bodyPr/>
          <a:lstStyle>
            <a:lvl1pPr>
              <a:defRPr sz="20000">
                <a:latin typeface="Yanone Kaffeesatz"/>
                <a:ea typeface="Yanone Kaffeesatz"/>
                <a:cs typeface="Yanone Kaffeesatz"/>
                <a:sym typeface="Yanone Kaffeesatz"/>
              </a:defRPr>
            </a:lvl1pPr>
          </a:lstStyle>
          <a:p>
            <a:pPr/>
            <a:r>
              <a:t>hello, Mob</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Large Screen or HD Projector…"/>
          <p:cNvSpPr txBox="1"/>
          <p:nvPr>
            <p:ph type="body" idx="1"/>
          </p:nvPr>
        </p:nvSpPr>
        <p:spPr>
          <a:xfrm>
            <a:off x="952500" y="-25995"/>
            <a:ext cx="11997826" cy="9753601"/>
          </a:xfrm>
          <a:prstGeom prst="rect">
            <a:avLst/>
          </a:prstGeom>
        </p:spPr>
        <p:txBody>
          <a:bodyPr/>
          <a:lstStyle/>
          <a:p>
            <a:pPr marL="444500" indent="-444500">
              <a:defRPr sz="8300">
                <a:latin typeface="Yanone Kaffeesatz"/>
                <a:ea typeface="Yanone Kaffeesatz"/>
                <a:cs typeface="Yanone Kaffeesatz"/>
                <a:sym typeface="Yanone Kaffeesatz"/>
              </a:defRPr>
            </a:pPr>
            <a:r>
              <a:t>Large Screen or HD Projector</a:t>
            </a:r>
          </a:p>
          <a:p>
            <a:pPr marL="444500" indent="-444500">
              <a:defRPr sz="8300">
                <a:latin typeface="Yanone Kaffeesatz"/>
                <a:ea typeface="Yanone Kaffeesatz"/>
                <a:cs typeface="Yanone Kaffeesatz"/>
                <a:sym typeface="Yanone Kaffeesatz"/>
              </a:defRPr>
            </a:pPr>
            <a:r>
              <a:t>Keyboard &amp; Mouse</a:t>
            </a:r>
          </a:p>
          <a:p>
            <a:pPr marL="444500" indent="-444500">
              <a:defRPr sz="8300">
                <a:latin typeface="Yanone Kaffeesatz"/>
                <a:ea typeface="Yanone Kaffeesatz"/>
                <a:cs typeface="Yanone Kaffeesatz"/>
                <a:sym typeface="Yanone Kaffeesatz"/>
              </a:defRPr>
            </a:pPr>
            <a:r>
              <a:t>Timer</a:t>
            </a:r>
          </a:p>
          <a:p>
            <a:pPr marL="444500" indent="-444500">
              <a:defRPr sz="8300">
                <a:latin typeface="Yanone Kaffeesatz"/>
                <a:ea typeface="Yanone Kaffeesatz"/>
                <a:cs typeface="Yanone Kaffeesatz"/>
                <a:sym typeface="Yanone Kaffeesatz"/>
              </a:defRPr>
            </a:pPr>
            <a:r>
              <a:t>Whiteboard</a:t>
            </a:r>
          </a:p>
          <a:p>
            <a:pPr marL="444500" indent="-444500">
              <a:defRPr sz="8300">
                <a:latin typeface="Yanone Kaffeesatz"/>
                <a:ea typeface="Yanone Kaffeesatz"/>
                <a:cs typeface="Yanone Kaffeesatz"/>
                <a:sym typeface="Yanone Kaffeesatz"/>
              </a:defRPr>
            </a:pPr>
            <a:r>
              <a:t>A Problem</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 name="Image" descr="Image"/>
          <p:cNvPicPr>
            <a:picLocks noChangeAspect="1"/>
          </p:cNvPicPr>
          <p:nvPr>
            <p:ph type="pic" idx="13"/>
          </p:nvPr>
        </p:nvPicPr>
        <p:blipFill>
          <a:blip r:embed="rId3">
            <a:extLst/>
          </a:blip>
          <a:srcRect l="6372" t="0" r="6372" b="1915"/>
          <a:stretch>
            <a:fillRect/>
          </a:stretch>
        </p:blipFill>
        <p:spPr>
          <a:prstGeom prst="rect">
            <a:avLst/>
          </a:prstGeom>
        </p:spPr>
      </p:pic>
      <p:pic>
        <p:nvPicPr>
          <p:cNvPr id="116" name="sage-offices.png" descr="sage-offices.png"/>
          <p:cNvPicPr>
            <a:picLocks noChangeAspect="1"/>
          </p:cNvPicPr>
          <p:nvPr/>
        </p:nvPicPr>
        <p:blipFill>
          <a:blip r:embed="rId4">
            <a:extLst/>
          </a:blip>
          <a:stretch>
            <a:fillRect/>
          </a:stretch>
        </p:blipFill>
        <p:spPr>
          <a:xfrm>
            <a:off x="-1847175" y="3401"/>
            <a:ext cx="16699150" cy="9746798"/>
          </a:xfrm>
          <a:prstGeom prst="rect">
            <a:avLst/>
          </a:prstGeom>
          <a:ln w="12700">
            <a:miter lim="400000"/>
          </a:ln>
        </p:spPr>
      </p:pic>
      <p:pic>
        <p:nvPicPr>
          <p:cNvPr id="117" name="lgo_sage.png" descr="lgo_sage.png"/>
          <p:cNvPicPr>
            <a:picLocks noChangeAspect="1"/>
          </p:cNvPicPr>
          <p:nvPr/>
        </p:nvPicPr>
        <p:blipFill>
          <a:blip r:embed="rId5">
            <a:extLst/>
          </a:blip>
          <a:stretch>
            <a:fillRect/>
          </a:stretch>
        </p:blipFill>
        <p:spPr>
          <a:xfrm>
            <a:off x="5353050" y="6858000"/>
            <a:ext cx="2298700" cy="96520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One set of Input Devices (keyboard and mouse)…"/>
          <p:cNvSpPr txBox="1"/>
          <p:nvPr>
            <p:ph type="body" idx="1"/>
          </p:nvPr>
        </p:nvSpPr>
        <p:spPr>
          <a:xfrm>
            <a:off x="952500" y="861253"/>
            <a:ext cx="11099800" cy="8031094"/>
          </a:xfrm>
          <a:prstGeom prst="rect">
            <a:avLst/>
          </a:prstGeom>
        </p:spPr>
        <p:txBody>
          <a:bodyPr/>
          <a:lstStyle/>
          <a:p>
            <a:pPr marL="382270" indent="-382270" defTabSz="502412">
              <a:spcBef>
                <a:spcPts val="3600"/>
              </a:spcBef>
              <a:defRPr sz="8600">
                <a:latin typeface="Yanone Kaffeesatz"/>
                <a:ea typeface="Yanone Kaffeesatz"/>
                <a:cs typeface="Yanone Kaffeesatz"/>
                <a:sym typeface="Yanone Kaffeesatz"/>
              </a:defRPr>
            </a:pPr>
            <a:r>
              <a:rPr b="1"/>
              <a:t>One</a:t>
            </a:r>
            <a:r>
              <a:t> set of Input Devices (keyboard and mouse)</a:t>
            </a:r>
          </a:p>
          <a:p>
            <a:pPr marL="382270" indent="-382270" defTabSz="502412">
              <a:spcBef>
                <a:spcPts val="3600"/>
              </a:spcBef>
              <a:defRPr sz="8600">
                <a:latin typeface="Yanone Kaffeesatz"/>
                <a:ea typeface="Yanone Kaffeesatz"/>
                <a:cs typeface="Yanone Kaffeesatz"/>
                <a:sym typeface="Yanone Kaffeesatz"/>
              </a:defRPr>
            </a:pPr>
            <a:r>
              <a:t>Everyone can </a:t>
            </a:r>
            <a:r>
              <a:rPr b="1"/>
              <a:t>see</a:t>
            </a:r>
            <a:r>
              <a:t> the</a:t>
            </a:r>
            <a:r>
              <a:rPr b="1"/>
              <a:t> code</a:t>
            </a:r>
          </a:p>
          <a:p>
            <a:pPr marL="382270" indent="-382270" defTabSz="502412">
              <a:spcBef>
                <a:spcPts val="3600"/>
              </a:spcBef>
              <a:defRPr sz="8600">
                <a:latin typeface="Yanone Kaffeesatz"/>
                <a:ea typeface="Yanone Kaffeesatz"/>
                <a:cs typeface="Yanone Kaffeesatz"/>
                <a:sym typeface="Yanone Kaffeesatz"/>
              </a:defRPr>
            </a:pPr>
            <a:r>
              <a:t>Everyone has a </a:t>
            </a:r>
            <a:r>
              <a:rPr b="1"/>
              <a:t>role</a:t>
            </a:r>
          </a:p>
          <a:p>
            <a:pPr marL="382270" indent="-382270" defTabSz="502412">
              <a:spcBef>
                <a:spcPts val="3600"/>
              </a:spcBef>
              <a:defRPr sz="8600">
                <a:latin typeface="Yanone Kaffeesatz"/>
                <a:ea typeface="Yanone Kaffeesatz"/>
                <a:cs typeface="Yanone Kaffeesatz"/>
                <a:sym typeface="Yanone Kaffeesatz"/>
              </a:defRPr>
            </a:pPr>
            <a:r>
              <a:t>Roles </a:t>
            </a:r>
            <a:r>
              <a:rPr b="1"/>
              <a:t>rotate</a:t>
            </a:r>
            <a:r>
              <a:t> over time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0" name="4-6 people…"/>
          <p:cNvSpPr txBox="1"/>
          <p:nvPr>
            <p:ph type="body" idx="1"/>
          </p:nvPr>
        </p:nvSpPr>
        <p:spPr>
          <a:prstGeom prst="rect">
            <a:avLst/>
          </a:prstGeom>
        </p:spPr>
        <p:txBody>
          <a:bodyPr/>
          <a:lstStyle/>
          <a:p>
            <a:pPr marL="266700" indent="-266700" defTabSz="350520">
              <a:spcBef>
                <a:spcPts val="2500"/>
              </a:spcBef>
              <a:defRPr sz="6000">
                <a:latin typeface="Yanone Kaffeesatz"/>
                <a:ea typeface="Yanone Kaffeesatz"/>
                <a:cs typeface="Yanone Kaffeesatz"/>
                <a:sym typeface="Yanone Kaffeesatz"/>
              </a:defRPr>
            </a:pPr>
            <a:r>
              <a:t>4-6 people</a:t>
            </a:r>
          </a:p>
          <a:p>
            <a:pPr marL="266700" indent="-266700" defTabSz="350520">
              <a:spcBef>
                <a:spcPts val="2500"/>
              </a:spcBef>
              <a:defRPr sz="6000">
                <a:latin typeface="Yanone Kaffeesatz"/>
                <a:ea typeface="Yanone Kaffeesatz"/>
                <a:cs typeface="Yanone Kaffeesatz"/>
                <a:sym typeface="Yanone Kaffeesatz"/>
              </a:defRPr>
            </a:pPr>
            <a:r>
              <a:t>comfortable space</a:t>
            </a:r>
          </a:p>
          <a:p>
            <a:pPr marL="266700" indent="-266700" defTabSz="350520">
              <a:spcBef>
                <a:spcPts val="2500"/>
              </a:spcBef>
              <a:defRPr sz="6000">
                <a:latin typeface="Yanone Kaffeesatz"/>
                <a:ea typeface="Yanone Kaffeesatz"/>
                <a:cs typeface="Yanone Kaffeesatz"/>
                <a:sym typeface="Yanone Kaffeesatz"/>
              </a:defRPr>
            </a:pPr>
            <a:r>
              <a:t>let everyone speak</a:t>
            </a:r>
          </a:p>
          <a:p>
            <a:pPr marL="266700" indent="-266700" defTabSz="350520">
              <a:spcBef>
                <a:spcPts val="2500"/>
              </a:spcBef>
              <a:defRPr sz="6000">
                <a:latin typeface="Yanone Kaffeesatz"/>
                <a:ea typeface="Yanone Kaffeesatz"/>
                <a:cs typeface="Yanone Kaffeesatz"/>
                <a:sym typeface="Yanone Kaffeesatz"/>
              </a:defRPr>
            </a:pPr>
            <a:r>
              <a:t>take time to discuss</a:t>
            </a:r>
          </a:p>
          <a:p>
            <a:pPr marL="266700" indent="-266700" defTabSz="350520">
              <a:spcBef>
                <a:spcPts val="2500"/>
              </a:spcBef>
              <a:defRPr sz="6000">
                <a:latin typeface="Yanone Kaffeesatz"/>
                <a:ea typeface="Yanone Kaffeesatz"/>
                <a:cs typeface="Yanone Kaffeesatz"/>
                <a:sym typeface="Yanone Kaffeesatz"/>
              </a:defRPr>
            </a:pPr>
            <a:r>
              <a:t>2-3 times per week</a:t>
            </a:r>
          </a:p>
          <a:p>
            <a:pPr marL="266700" indent="-266700" defTabSz="350520">
              <a:spcBef>
                <a:spcPts val="2500"/>
              </a:spcBef>
              <a:defRPr sz="6000">
                <a:latin typeface="Yanone Kaffeesatz"/>
                <a:ea typeface="Yanone Kaffeesatz"/>
                <a:cs typeface="Yanone Kaffeesatz"/>
                <a:sym typeface="Yanone Kaffeesatz"/>
              </a:defRPr>
            </a:pPr>
            <a:r>
              <a:t>1-2 hours each</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suprised-mob.jpg" descr="suprised-mob.jpg"/>
          <p:cNvPicPr>
            <a:picLocks noChangeAspect="1"/>
          </p:cNvPicPr>
          <p:nvPr/>
        </p:nvPicPr>
        <p:blipFill>
          <a:blip r:embed="rId3">
            <a:extLst/>
          </a:blip>
          <a:stretch>
            <a:fillRect/>
          </a:stretch>
        </p:blipFill>
        <p:spPr>
          <a:xfrm>
            <a:off x="-1615234" y="-880"/>
            <a:ext cx="14633035" cy="9755360"/>
          </a:xfrm>
          <a:prstGeom prst="rect">
            <a:avLst/>
          </a:prstGeom>
          <a:ln w="12700">
            <a:miter lim="400000"/>
          </a:ln>
        </p:spPr>
      </p:pic>
      <p:sp>
        <p:nvSpPr>
          <p:cNvPr id="253" name="* reconstruction"/>
          <p:cNvSpPr txBox="1"/>
          <p:nvPr/>
        </p:nvSpPr>
        <p:spPr>
          <a:xfrm>
            <a:off x="6769505" y="8267699"/>
            <a:ext cx="495883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5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25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WP_20170922_14_08_00_Pro.jpg" descr="WP_20170922_14_08_00_Pro.jpg"/>
          <p:cNvPicPr>
            <a:picLocks noChangeAspect="1"/>
          </p:cNvPicPr>
          <p:nvPr>
            <p:ph type="pic" idx="13"/>
          </p:nvPr>
        </p:nvPicPr>
        <p:blipFill>
          <a:blip r:embed="rId3">
            <a:extLst/>
          </a:blip>
          <a:srcRect l="12418" t="0" r="12418" b="0"/>
          <a:stretch>
            <a:fillRect/>
          </a:stretch>
        </p:blipFill>
        <p:spPr>
          <a:prstGeom prst="rect">
            <a:avLst/>
          </a:prstGeom>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WP_20170922_14_05_06_Pro.jpg" descr="WP_20170922_14_05_06_Pro.jpg"/>
          <p:cNvPicPr>
            <a:picLocks noChangeAspect="1"/>
          </p:cNvPicPr>
          <p:nvPr>
            <p:ph type="pic" idx="13"/>
          </p:nvPr>
        </p:nvPicPr>
        <p:blipFill>
          <a:blip r:embed="rId3">
            <a:extLst/>
          </a:blip>
          <a:srcRect l="12418" t="0" r="12418" b="0"/>
          <a:stretch>
            <a:fillRect/>
          </a:stretch>
        </p:blipFill>
        <p:spPr>
          <a:prstGeom prst="rect">
            <a:avLst/>
          </a:prstGeom>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Image" descr="Image"/>
          <p:cNvPicPr>
            <a:picLocks noChangeAspect="1"/>
          </p:cNvPicPr>
          <p:nvPr/>
        </p:nvPicPr>
        <p:blipFill>
          <a:blip r:embed="rId3">
            <a:extLst/>
          </a:blip>
          <a:srcRect l="0" t="0" r="0" b="7619"/>
          <a:stretch>
            <a:fillRect/>
          </a:stretch>
        </p:blipFill>
        <p:spPr>
          <a:xfrm>
            <a:off x="1789103" y="127000"/>
            <a:ext cx="9680594" cy="965842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Mob Roles"/>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a:solidFill>
                  <a:srgbClr val="919191"/>
                </a:solidFill>
              </a:rPr>
              <a:t>Mob</a:t>
            </a:r>
            <a:r>
              <a:t> Roles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rally-913_0.jpg" descr="rally-913_0.jpg"/>
          <p:cNvPicPr>
            <a:picLocks noChangeAspect="1"/>
          </p:cNvPicPr>
          <p:nvPr>
            <p:ph type="pic" idx="13"/>
          </p:nvPr>
        </p:nvPicPr>
        <p:blipFill>
          <a:blip r:embed="rId3">
            <a:extLst/>
          </a:blip>
          <a:srcRect l="5851" t="0" r="5851" b="0"/>
          <a:stretch>
            <a:fillRect/>
          </a:stretch>
        </p:blipFill>
        <p:spPr>
          <a:prstGeom prst="rect">
            <a:avLst/>
          </a:prstGeom>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rally-913_0.jpg" descr="rally-913_0.jpg"/>
          <p:cNvPicPr>
            <a:picLocks noChangeAspect="1"/>
          </p:cNvPicPr>
          <p:nvPr>
            <p:ph type="pic" idx="13"/>
          </p:nvPr>
        </p:nvPicPr>
        <p:blipFill>
          <a:blip r:embed="rId3">
            <a:extLst/>
          </a:blip>
          <a:srcRect l="5851" t="0" r="5851" b="0"/>
          <a:stretch>
            <a:fillRect/>
          </a:stretch>
        </p:blipFill>
        <p:spPr>
          <a:prstGeom prst="rect">
            <a:avLst/>
          </a:prstGeom>
        </p:spPr>
      </p:pic>
      <p:sp>
        <p:nvSpPr>
          <p:cNvPr id="278" name="Navigator"/>
          <p:cNvSpPr txBox="1"/>
          <p:nvPr/>
        </p:nvSpPr>
        <p:spPr>
          <a:xfrm>
            <a:off x="1172362" y="1462460"/>
            <a:ext cx="2695869"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279" name="Driver"/>
          <p:cNvSpPr txBox="1"/>
          <p:nvPr/>
        </p:nvSpPr>
        <p:spPr>
          <a:xfrm>
            <a:off x="6881865" y="1462460"/>
            <a:ext cx="1644486"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Driver</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most-unrealisic-hacker-movies1.png" descr="most-unrealisic-hacker-movies1.png"/>
          <p:cNvPicPr>
            <a:picLocks noChangeAspect="1"/>
          </p:cNvPicPr>
          <p:nvPr>
            <p:ph type="pic" idx="13"/>
          </p:nvPr>
        </p:nvPicPr>
        <p:blipFill>
          <a:blip r:embed="rId3">
            <a:extLst/>
          </a:blip>
          <a:srcRect l="12589" t="0" r="12589" b="0"/>
          <a:stretch>
            <a:fillRect/>
          </a:stretch>
        </p:blipFill>
        <p:spPr>
          <a:prstGeom prst="rect">
            <a:avLst/>
          </a:prstGeom>
        </p:spPr>
      </p:pic>
      <p:sp>
        <p:nvSpPr>
          <p:cNvPr id="284" name="Driver"/>
          <p:cNvSpPr txBox="1"/>
          <p:nvPr/>
        </p:nvSpPr>
        <p:spPr>
          <a:xfrm>
            <a:off x="7602447" y="947758"/>
            <a:ext cx="1644486"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Driver</a:t>
            </a:r>
          </a:p>
        </p:txBody>
      </p:sp>
      <p:sp>
        <p:nvSpPr>
          <p:cNvPr id="285" name="* reconstruction"/>
          <p:cNvSpPr txBox="1"/>
          <p:nvPr/>
        </p:nvSpPr>
        <p:spPr>
          <a:xfrm>
            <a:off x="8634207" y="8174778"/>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28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5"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Image" descr="Image"/>
          <p:cNvPicPr>
            <a:picLocks noChangeAspect="1"/>
          </p:cNvPicPr>
          <p:nvPr>
            <p:ph type="pic" idx="13"/>
          </p:nvPr>
        </p:nvPicPr>
        <p:blipFill>
          <a:blip r:embed="rId3">
            <a:extLst/>
          </a:blip>
          <a:srcRect l="6372" t="0" r="6372" b="1915"/>
          <a:stretch>
            <a:fillRect/>
          </a:stretch>
        </p:blipFill>
        <p:spPr>
          <a:prstGeom prst="rect">
            <a:avLst/>
          </a:prstGeom>
        </p:spPr>
      </p:pic>
      <p:pic>
        <p:nvPicPr>
          <p:cNvPr id="122" name="dddnorth.jpg" descr="dddnorth.jpg"/>
          <p:cNvPicPr>
            <a:picLocks noChangeAspect="1"/>
          </p:cNvPicPr>
          <p:nvPr/>
        </p:nvPicPr>
        <p:blipFill>
          <a:blip r:embed="rId4">
            <a:extLst/>
          </a:blip>
          <a:stretch>
            <a:fillRect/>
          </a:stretch>
        </p:blipFill>
        <p:spPr>
          <a:xfrm>
            <a:off x="-6956" y="-149132"/>
            <a:ext cx="13018713" cy="10051864"/>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Navigator01.jpg" descr="Navigator01.jpg"/>
          <p:cNvPicPr>
            <a:picLocks noChangeAspect="1"/>
          </p:cNvPicPr>
          <p:nvPr>
            <p:ph type="pic" idx="13"/>
          </p:nvPr>
        </p:nvPicPr>
        <p:blipFill>
          <a:blip r:embed="rId3">
            <a:extLst/>
          </a:blip>
          <a:srcRect l="13999" t="0" r="13999" b="0"/>
          <a:stretch>
            <a:fillRect/>
          </a:stretch>
        </p:blipFill>
        <p:spPr>
          <a:prstGeom prst="rect">
            <a:avLst/>
          </a:prstGeom>
        </p:spPr>
      </p:pic>
      <p:sp>
        <p:nvSpPr>
          <p:cNvPr id="290" name="Navigator"/>
          <p:cNvSpPr txBox="1"/>
          <p:nvPr/>
        </p:nvSpPr>
        <p:spPr>
          <a:xfrm>
            <a:off x="5510066" y="23558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291" name="* reconstruction"/>
          <p:cNvSpPr txBox="1"/>
          <p:nvPr/>
        </p:nvSpPr>
        <p:spPr>
          <a:xfrm>
            <a:off x="8865823" y="4248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29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1"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5" name="insideout2-xlarge.jpg" descr="insideout2-xlarge.jpg"/>
          <p:cNvPicPr>
            <a:picLocks noChangeAspect="1"/>
          </p:cNvPicPr>
          <p:nvPr>
            <p:ph type="pic" idx="13"/>
          </p:nvPr>
        </p:nvPicPr>
        <p:blipFill>
          <a:blip r:embed="rId3">
            <a:extLst/>
          </a:blip>
          <a:srcRect l="12552" t="0" r="12552" b="0"/>
          <a:stretch>
            <a:fillRect/>
          </a:stretch>
        </p:blipFill>
        <p:spPr>
          <a:prstGeom prst="rect">
            <a:avLst/>
          </a:prstGeom>
        </p:spPr>
      </p:pic>
      <p:sp>
        <p:nvSpPr>
          <p:cNvPr id="296" name="* reconstruction"/>
          <p:cNvSpPr txBox="1"/>
          <p:nvPr/>
        </p:nvSpPr>
        <p:spPr>
          <a:xfrm>
            <a:off x="4588637" y="8683662"/>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29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6"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0" name="early mob computer.jpg" descr="early mob computer.jpg"/>
          <p:cNvPicPr>
            <a:picLocks noChangeAspect="1"/>
          </p:cNvPicPr>
          <p:nvPr>
            <p:ph type="pic" idx="13"/>
          </p:nvPr>
        </p:nvPicPr>
        <p:blipFill>
          <a:blip r:embed="rId3">
            <a:extLst/>
          </a:blip>
          <a:srcRect l="7680" t="0" r="7680" b="0"/>
          <a:stretch>
            <a:fillRect/>
          </a:stretch>
        </p:blipFill>
        <p:spPr>
          <a:prstGeom prst="rect">
            <a:avLst/>
          </a:prstGeom>
        </p:spPr>
      </p:pic>
      <p:sp>
        <p:nvSpPr>
          <p:cNvPr id="301" name="* reconstruction"/>
          <p:cNvSpPr txBox="1"/>
          <p:nvPr/>
        </p:nvSpPr>
        <p:spPr>
          <a:xfrm>
            <a:off x="296037" y="848359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5" grpId="1" repeatCount="4000" fill="hold">
                                  <p:stCondLst>
                                    <p:cond delay="0"/>
                                  </p:stCondLst>
                                  <p:childTnLst>
                                    <p:anim calcmode="discrete" valueType="str">
                                      <p:cBhvr>
                                        <p:cTn id="6" dur="1000" fill="hold"/>
                                        <p:tgtEl>
                                          <p:spTgt spid="3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1"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early mob computer.jpg" descr="early mob computer.jpg"/>
          <p:cNvPicPr>
            <a:picLocks noChangeAspect="1"/>
          </p:cNvPicPr>
          <p:nvPr>
            <p:ph type="pic" idx="13"/>
          </p:nvPr>
        </p:nvPicPr>
        <p:blipFill>
          <a:blip r:embed="rId3">
            <a:extLst/>
          </a:blip>
          <a:srcRect l="7680" t="0" r="7680" b="0"/>
          <a:stretch>
            <a:fillRect/>
          </a:stretch>
        </p:blipFill>
        <p:spPr>
          <a:prstGeom prst="rect">
            <a:avLst/>
          </a:prstGeom>
        </p:spPr>
      </p:pic>
      <p:sp>
        <p:nvSpPr>
          <p:cNvPr id="306" name="Navigator"/>
          <p:cNvSpPr txBox="1"/>
          <p:nvPr/>
        </p:nvSpPr>
        <p:spPr>
          <a:xfrm>
            <a:off x="734866" y="1873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307" name="Navigator"/>
          <p:cNvSpPr txBox="1"/>
          <p:nvPr/>
        </p:nvSpPr>
        <p:spPr>
          <a:xfrm>
            <a:off x="2893866" y="3016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308" name="Navigator"/>
          <p:cNvSpPr txBox="1"/>
          <p:nvPr/>
        </p:nvSpPr>
        <p:spPr>
          <a:xfrm>
            <a:off x="5510066" y="23558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Navigator</a:t>
            </a:r>
          </a:p>
        </p:txBody>
      </p:sp>
      <p:sp>
        <p:nvSpPr>
          <p:cNvPr id="309" name="Facilitator?"/>
          <p:cNvSpPr txBox="1"/>
          <p:nvPr/>
        </p:nvSpPr>
        <p:spPr>
          <a:xfrm>
            <a:off x="8188051" y="-158751"/>
            <a:ext cx="3029497"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Facilitator?</a:t>
            </a:r>
          </a:p>
        </p:txBody>
      </p:sp>
      <p:sp>
        <p:nvSpPr>
          <p:cNvPr id="310" name="Driver"/>
          <p:cNvSpPr txBox="1"/>
          <p:nvPr/>
        </p:nvSpPr>
        <p:spPr>
          <a:xfrm>
            <a:off x="10175957" y="4895849"/>
            <a:ext cx="1644486"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Driver</a:t>
            </a:r>
          </a:p>
        </p:txBody>
      </p:sp>
      <p:sp>
        <p:nvSpPr>
          <p:cNvPr id="311" name="* reconstruction"/>
          <p:cNvSpPr txBox="1"/>
          <p:nvPr/>
        </p:nvSpPr>
        <p:spPr>
          <a:xfrm>
            <a:off x="296037" y="848359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Mob Rules"/>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a:solidFill>
                  <a:srgbClr val="929292"/>
                </a:solidFill>
              </a:rPr>
              <a:t>Mob</a:t>
            </a:r>
            <a:r>
              <a:t> Rules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Kindness…"/>
          <p:cNvSpPr txBox="1"/>
          <p:nvPr>
            <p:ph type="body" idx="1"/>
          </p:nvPr>
        </p:nvSpPr>
        <p:spPr>
          <a:xfrm>
            <a:off x="952500" y="610492"/>
            <a:ext cx="11099800" cy="8266808"/>
          </a:xfrm>
          <a:prstGeom prst="rect">
            <a:avLst/>
          </a:prstGeom>
        </p:spPr>
        <p:txBody>
          <a:bodyPr/>
          <a:lstStyle/>
          <a:p>
            <a:pPr marL="444500" indent="-444500">
              <a:defRPr sz="7900"/>
            </a:pPr>
            <a:r>
              <a:t>Kindness</a:t>
            </a:r>
          </a:p>
          <a:p>
            <a:pPr marL="444500" indent="-444500">
              <a:defRPr sz="7900"/>
            </a:pPr>
            <a:r>
              <a:t>Consideration</a:t>
            </a:r>
          </a:p>
          <a:p>
            <a:pPr marL="444500" indent="-444500">
              <a:defRPr sz="7900"/>
            </a:pPr>
            <a:r>
              <a:t>Respect</a:t>
            </a:r>
          </a:p>
          <a:p>
            <a:pPr marL="444500" indent="-444500">
              <a:defRPr sz="7900"/>
            </a:pPr>
            <a:r>
              <a:t>“Yes and…” ideas</a:t>
            </a:r>
          </a:p>
          <a:p>
            <a:pPr marL="444500" indent="-444500">
              <a:defRPr sz="7900"/>
            </a:pPr>
            <a:r>
              <a:t>Strong-style Pairing</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fredrogers.jpg" descr="fredrogers.jpg"/>
          <p:cNvPicPr>
            <a:picLocks noChangeAspect="1"/>
          </p:cNvPicPr>
          <p:nvPr>
            <p:ph type="pic" idx="13"/>
          </p:nvPr>
        </p:nvPicPr>
        <p:blipFill>
          <a:blip r:embed="rId3">
            <a:extLst/>
          </a:blip>
          <a:srcRect l="12552" t="0" r="12552" b="0"/>
          <a:stretch>
            <a:fillRect/>
          </a:stretch>
        </p:blipFill>
        <p:spPr>
          <a:prstGeom prst="rect">
            <a:avLst/>
          </a:prstGeom>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 Woody Zuill"/>
          <p:cNvSpPr txBox="1"/>
          <p:nvPr>
            <p:ph type="body" idx="13"/>
          </p:nvPr>
        </p:nvSpPr>
        <p:spPr>
          <a:xfrm>
            <a:off x="1953789" y="8613179"/>
            <a:ext cx="10464801" cy="914401"/>
          </a:xfrm>
          <a:prstGeom prst="rect">
            <a:avLst/>
          </a:prstGeom>
        </p:spPr>
        <p:txBody>
          <a:bodyPr/>
          <a:lstStyle>
            <a:lvl1pPr>
              <a:defRPr i="0" sz="5300">
                <a:latin typeface="Yanone Kaffeesatz"/>
                <a:ea typeface="Yanone Kaffeesatz"/>
                <a:cs typeface="Yanone Kaffeesatz"/>
                <a:sym typeface="Yanone Kaffeesatz"/>
              </a:defRPr>
            </a:lvl1pPr>
          </a:lstStyle>
          <a:p>
            <a:pPr/>
            <a:r>
              <a:t>– Woody Zuill</a:t>
            </a:r>
          </a:p>
        </p:txBody>
      </p:sp>
      <p:sp>
        <p:nvSpPr>
          <p:cNvPr id="328" name="“We decided for one day to pretend to be kind, considerate and respectful. And then we decided to do it again.”"/>
          <p:cNvSpPr txBox="1"/>
          <p:nvPr>
            <p:ph type="body" idx="14"/>
          </p:nvPr>
        </p:nvSpPr>
        <p:spPr>
          <a:xfrm>
            <a:off x="879723" y="711199"/>
            <a:ext cx="11245354" cy="7721601"/>
          </a:xfrm>
          <a:prstGeom prst="rect">
            <a:avLst/>
          </a:prstGeom>
        </p:spPr>
        <p:txBody>
          <a:bodyPr/>
          <a:lstStyle/>
          <a:p>
            <a:pPr>
              <a:defRPr sz="10000">
                <a:latin typeface="Yanone Kaffeesatz"/>
                <a:ea typeface="Yanone Kaffeesatz"/>
                <a:cs typeface="Yanone Kaffeesatz"/>
                <a:sym typeface="Yanone Kaffeesatz"/>
              </a:defRPr>
            </a:pPr>
            <a:r>
              <a:t>“We </a:t>
            </a:r>
            <a:r>
              <a:rPr b="1"/>
              <a:t>decided</a:t>
            </a:r>
            <a:r>
              <a:t> for one day to </a:t>
            </a:r>
            <a:r>
              <a:rPr b="1"/>
              <a:t>pretend</a:t>
            </a:r>
            <a:r>
              <a:t> to be kind, considerate and respectful. And then we decided to do it </a:t>
            </a:r>
            <a:r>
              <a:rPr b="1"/>
              <a:t>again</a:t>
            </a:r>
            <a:r>
              <a:t>.”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C79"/>
        </a:solidFill>
      </p:bgPr>
    </p:bg>
    <p:spTree>
      <p:nvGrpSpPr>
        <p:cNvPr id="1" name=""/>
        <p:cNvGrpSpPr/>
        <p:nvPr/>
      </p:nvGrpSpPr>
      <p:grpSpPr>
        <a:xfrm>
          <a:off x="0" y="0"/>
          <a:ext cx="0" cy="0"/>
          <a:chOff x="0" y="0"/>
          <a:chExt cx="0" cy="0"/>
        </a:xfrm>
      </p:grpSpPr>
      <p:sp>
        <p:nvSpPr>
          <p:cNvPr id="332" name="–Norm Kerth"/>
          <p:cNvSpPr txBox="1"/>
          <p:nvPr>
            <p:ph type="body" idx="13"/>
          </p:nvPr>
        </p:nvSpPr>
        <p:spPr>
          <a:prstGeom prst="rect">
            <a:avLst/>
          </a:prstGeom>
        </p:spPr>
        <p:txBody>
          <a:bodyPr/>
          <a:lstStyle/>
          <a:p>
            <a:pPr/>
            <a:r>
              <a:t>–Norm Kerth</a:t>
            </a:r>
          </a:p>
        </p:txBody>
      </p:sp>
      <p:sp>
        <p:nvSpPr>
          <p:cNvPr id="333" name="“Regardless of what we discover, we understand and truly believe that everyone did the best job they could, given what they knew at the time, their skills and abilities, the resources available, and the situation at hand.”"/>
          <p:cNvSpPr txBox="1"/>
          <p:nvPr>
            <p:ph type="body" idx="14"/>
          </p:nvPr>
        </p:nvSpPr>
        <p:spPr>
          <a:xfrm>
            <a:off x="1270000" y="558799"/>
            <a:ext cx="10464800" cy="8636001"/>
          </a:xfrm>
          <a:prstGeom prst="rect">
            <a:avLst/>
          </a:prstGeom>
        </p:spPr>
        <p:txBody>
          <a:bodyPr/>
          <a:lstStyle>
            <a:lvl1pPr>
              <a:defRPr sz="8000"/>
            </a:lvl1pPr>
          </a:lstStyle>
          <a:p>
            <a:pPr/>
            <a:r>
              <a:t>“Regardless of what we discover, we understand and truly believe that everyone did the best job they could, given what they knew at the time, their skills and abilities, the resources available, and the situation at hand.”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2DCD8"/>
        </a:solidFill>
      </p:bgPr>
    </p:bg>
    <p:spTree>
      <p:nvGrpSpPr>
        <p:cNvPr id="1" name=""/>
        <p:cNvGrpSpPr/>
        <p:nvPr/>
      </p:nvGrpSpPr>
      <p:grpSpPr>
        <a:xfrm>
          <a:off x="0" y="0"/>
          <a:ext cx="0" cy="0"/>
          <a:chOff x="0" y="0"/>
          <a:chExt cx="0" cy="0"/>
        </a:xfrm>
      </p:grpSpPr>
      <p:pic>
        <p:nvPicPr>
          <p:cNvPr id="337" name="DIhXLbMUwAIlr_m.jpg" descr="DIhXLbMUwAIlr_m.jpg"/>
          <p:cNvPicPr>
            <a:picLocks noChangeAspect="1"/>
          </p:cNvPicPr>
          <p:nvPr>
            <p:ph type="pic" idx="13"/>
          </p:nvPr>
        </p:nvPicPr>
        <p:blipFill>
          <a:blip r:embed="rId3">
            <a:extLst/>
          </a:blip>
          <a:srcRect l="3627" t="9140" r="5571" b="15209"/>
          <a:stretch>
            <a:fillRect/>
          </a:stretch>
        </p:blipFill>
        <p:spPr>
          <a:xfrm>
            <a:off x="-91480" y="756443"/>
            <a:ext cx="13187946" cy="8240573"/>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wp_ss_20170730_0002.jpg" descr="wp_ss_20170730_0002.jpg"/>
          <p:cNvPicPr>
            <a:picLocks noChangeAspect="1"/>
          </p:cNvPicPr>
          <p:nvPr/>
        </p:nvPicPr>
        <p:blipFill>
          <a:blip r:embed="rId3">
            <a:extLst/>
          </a:blip>
          <a:stretch>
            <a:fillRect/>
          </a:stretch>
        </p:blipFill>
        <p:spPr>
          <a:xfrm>
            <a:off x="-282491" y="3296840"/>
            <a:ext cx="13133330" cy="3159900"/>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if you aren’t learning or contributing, find a better use for your time."/>
          <p:cNvSpPr txBox="1"/>
          <p:nvPr>
            <p:ph type="title"/>
          </p:nvPr>
        </p:nvSpPr>
        <p:spPr>
          <a:xfrm>
            <a:off x="1270000" y="2154928"/>
            <a:ext cx="10464800" cy="5443744"/>
          </a:xfrm>
          <a:prstGeom prst="rect">
            <a:avLst/>
          </a:prstGeom>
        </p:spPr>
        <p:txBody>
          <a:bodyPr/>
          <a:lstStyle/>
          <a:p>
            <a:pPr/>
            <a:r>
              <a:rPr b="1"/>
              <a:t>if</a:t>
            </a:r>
            <a:r>
              <a:t> you aren’t learning or contributing, find a better use for your time.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Mob Roles 2"/>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a:solidFill>
                  <a:srgbClr val="919191"/>
                </a:solidFill>
              </a:rPr>
              <a:t>Mob</a:t>
            </a:r>
            <a:r>
              <a:t> Roles 2</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Driver"/>
          <p:cNvSpPr txBox="1"/>
          <p:nvPr>
            <p:ph type="ctrTitle"/>
          </p:nvPr>
        </p:nvSpPr>
        <p:spPr>
          <a:prstGeom prst="rect">
            <a:avLst/>
          </a:prstGeom>
        </p:spPr>
        <p:txBody>
          <a:bodyPr/>
          <a:lstStyle>
            <a:lvl1pPr>
              <a:defRPr sz="20000">
                <a:latin typeface="Yanone Kaffeesatz"/>
                <a:ea typeface="Yanone Kaffeesatz"/>
                <a:cs typeface="Yanone Kaffeesatz"/>
                <a:sym typeface="Yanone Kaffeesatz"/>
              </a:defRPr>
            </a:lvl1pPr>
          </a:lstStyle>
          <a:p>
            <a:pPr/>
            <a:r>
              <a:t>Driver</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Driver Typist"/>
          <p:cNvSpPr txBox="1"/>
          <p:nvPr>
            <p:ph type="ctrTitle"/>
          </p:nvPr>
        </p:nvSpPr>
        <p:spPr>
          <a:prstGeom prst="rect">
            <a:avLst/>
          </a:prstGeom>
        </p:spPr>
        <p:txBody>
          <a:bodyPr/>
          <a:lstStyle/>
          <a:p>
            <a:pPr>
              <a:defRPr sz="20000">
                <a:latin typeface="Yanone Kaffeesatz"/>
                <a:ea typeface="Yanone Kaffeesatz"/>
                <a:cs typeface="Yanone Kaffeesatz"/>
                <a:sym typeface="Yanone Kaffeesatz"/>
              </a:defRPr>
            </a:pPr>
            <a:r>
              <a:rPr strike="sngStrike">
                <a:solidFill>
                  <a:srgbClr val="7A7A7A"/>
                </a:solidFill>
              </a:rPr>
              <a:t>Driver</a:t>
            </a:r>
            <a:r>
              <a:t> Typist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5" name="margaret-rutherford.jpg" descr="margaret-rutherford.jpg"/>
          <p:cNvPicPr>
            <a:picLocks noChangeAspect="1"/>
          </p:cNvPicPr>
          <p:nvPr>
            <p:ph type="pic" idx="13"/>
          </p:nvPr>
        </p:nvPicPr>
        <p:blipFill>
          <a:blip r:embed="rId3">
            <a:extLst/>
          </a:blip>
          <a:srcRect l="1999" t="0" r="1999" b="0"/>
          <a:stretch>
            <a:fillRect/>
          </a:stretch>
        </p:blipFill>
        <p:spPr>
          <a:prstGeom prst="rect">
            <a:avLst/>
          </a:prstGeom>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359" name="do not talk to driver.jpg" descr="do not talk to driver.jpg"/>
          <p:cNvPicPr>
            <a:picLocks noChangeAspect="1"/>
          </p:cNvPicPr>
          <p:nvPr>
            <p:ph type="pic" idx="13"/>
          </p:nvPr>
        </p:nvPicPr>
        <p:blipFill>
          <a:blip r:embed="rId2">
            <a:extLst/>
          </a:blip>
          <a:srcRect l="5664" t="0" r="5664" b="0"/>
          <a:stretch>
            <a:fillRect/>
          </a:stretch>
        </p:blipFill>
        <p:spPr>
          <a:prstGeom prst="rect">
            <a:avLst/>
          </a:prstGeom>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Windows_Cortana_v20_1920_Cortana_img.jpg" descr="Windows_Cortana_v20_1920_Cortana_img.jpg"/>
          <p:cNvPicPr>
            <a:picLocks noChangeAspect="1"/>
          </p:cNvPicPr>
          <p:nvPr/>
        </p:nvPicPr>
        <p:blipFill>
          <a:blip r:embed="rId2">
            <a:extLst/>
          </a:blip>
          <a:stretch>
            <a:fillRect/>
          </a:stretch>
        </p:blipFill>
        <p:spPr>
          <a:xfrm>
            <a:off x="4066144" y="6642870"/>
            <a:ext cx="13004801" cy="2438401"/>
          </a:xfrm>
          <a:prstGeom prst="rect">
            <a:avLst/>
          </a:prstGeom>
          <a:ln w="12700">
            <a:miter lim="400000"/>
          </a:ln>
        </p:spPr>
      </p:pic>
      <p:sp>
        <p:nvSpPr>
          <p:cNvPr id="362" name="Cortana for Code"/>
          <p:cNvSpPr txBox="1"/>
          <p:nvPr>
            <p:ph type="title"/>
          </p:nvPr>
        </p:nvSpPr>
        <p:spPr>
          <a:prstGeom prst="rect">
            <a:avLst/>
          </a:prstGeom>
        </p:spPr>
        <p:txBody>
          <a:bodyPr/>
          <a:lstStyle/>
          <a:p>
            <a:pPr lvl="1"/>
            <a:r>
              <a:t>Cortana for Code</a:t>
            </a:r>
          </a:p>
        </p:txBody>
      </p:sp>
      <p:sp>
        <p:nvSpPr>
          <p:cNvPr id="363" name="Listen to the mob…"/>
          <p:cNvSpPr txBox="1"/>
          <p:nvPr>
            <p:ph type="body" idx="1"/>
          </p:nvPr>
        </p:nvSpPr>
        <p:spPr>
          <a:xfrm>
            <a:off x="1184115" y="2597150"/>
            <a:ext cx="11099801" cy="6286500"/>
          </a:xfrm>
          <a:prstGeom prst="rect">
            <a:avLst/>
          </a:prstGeom>
        </p:spPr>
        <p:txBody>
          <a:bodyPr/>
          <a:lstStyle/>
          <a:p>
            <a:pPr marL="634999" indent="-634999">
              <a:buSzPct val="100000"/>
              <a:buAutoNum type="arabicPeriod" startAt="1"/>
              <a:defRPr sz="7600"/>
            </a:pPr>
            <a:r>
              <a:t>Listen to the mob</a:t>
            </a:r>
          </a:p>
          <a:p>
            <a:pPr marL="634999" indent="-634999">
              <a:buSzPct val="100000"/>
              <a:buAutoNum type="arabicPeriod" startAt="1"/>
              <a:defRPr sz="7600"/>
            </a:pPr>
            <a:r>
              <a:t>Translate that into code</a:t>
            </a:r>
          </a:p>
          <a:p>
            <a:pPr marL="634999" indent="-634999">
              <a:buSzPct val="100000"/>
              <a:buAutoNum type="arabicPeriod" startAt="1"/>
              <a:defRPr sz="7600"/>
            </a:pPr>
            <a:r>
              <a:t>There is no 3</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iri for Syntax"/>
          <p:cNvSpPr txBox="1"/>
          <p:nvPr>
            <p:ph type="title"/>
          </p:nvPr>
        </p:nvSpPr>
        <p:spPr>
          <a:prstGeom prst="rect">
            <a:avLst/>
          </a:prstGeom>
        </p:spPr>
        <p:txBody>
          <a:bodyPr/>
          <a:lstStyle/>
          <a:p>
            <a:pPr/>
            <a:r>
              <a:t>Siri for Syntax</a:t>
            </a:r>
          </a:p>
        </p:txBody>
      </p:sp>
      <p:sp>
        <p:nvSpPr>
          <p:cNvPr id="366" name="Write the Code…"/>
          <p:cNvSpPr txBox="1"/>
          <p:nvPr>
            <p:ph type="body" idx="1"/>
          </p:nvPr>
        </p:nvSpPr>
        <p:spPr>
          <a:prstGeom prst="rect">
            <a:avLst/>
          </a:prstGeom>
        </p:spPr>
        <p:txBody>
          <a:bodyPr/>
          <a:lstStyle/>
          <a:p>
            <a:pPr marL="444499" indent="-444499">
              <a:defRPr sz="4800"/>
            </a:pPr>
            <a:r>
              <a:t>Write the Code</a:t>
            </a:r>
          </a:p>
          <a:p>
            <a:pPr marL="444499" indent="-444499">
              <a:defRPr sz="4800"/>
            </a:pPr>
            <a:r>
              <a:t>Talk about the Code</a:t>
            </a:r>
          </a:p>
          <a:p>
            <a:pPr marL="444499" indent="-444499">
              <a:defRPr sz="4800"/>
            </a:pPr>
            <a:r>
              <a:t>Rollback?</a:t>
            </a:r>
          </a:p>
          <a:p>
            <a:pPr marL="444499" indent="-444499">
              <a:defRPr sz="4800"/>
            </a:pPr>
            <a:r>
              <a:t>Patience</a:t>
            </a:r>
          </a:p>
          <a:p>
            <a:pPr marL="444499" indent="-444499">
              <a:defRPr sz="4800"/>
            </a:pPr>
            <a:r>
              <a:t>Incomplete Understanding </a:t>
            </a:r>
          </a:p>
        </p:txBody>
      </p:sp>
      <p:pic>
        <p:nvPicPr>
          <p:cNvPr id="367" name="siri.jpeg" descr="siri.jpeg"/>
          <p:cNvPicPr>
            <a:picLocks noChangeAspect="1"/>
          </p:cNvPicPr>
          <p:nvPr/>
        </p:nvPicPr>
        <p:blipFill>
          <a:blip r:embed="rId3">
            <a:extLst/>
          </a:blip>
          <a:stretch>
            <a:fillRect/>
          </a:stretch>
        </p:blipFill>
        <p:spPr>
          <a:xfrm>
            <a:off x="9808906" y="6510525"/>
            <a:ext cx="2857501" cy="285750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Alexa for Algorithms"/>
          <p:cNvSpPr txBox="1"/>
          <p:nvPr>
            <p:ph type="title"/>
          </p:nvPr>
        </p:nvSpPr>
        <p:spPr>
          <a:prstGeom prst="rect">
            <a:avLst/>
          </a:prstGeom>
        </p:spPr>
        <p:txBody>
          <a:bodyPr/>
          <a:lstStyle/>
          <a:p>
            <a:pPr/>
            <a:r>
              <a:t>Alexa for Algorithms</a:t>
            </a:r>
          </a:p>
        </p:txBody>
      </p:sp>
      <p:pic>
        <p:nvPicPr>
          <p:cNvPr id="372" name="alexa.jpeg" descr="alexa.jpeg"/>
          <p:cNvPicPr>
            <a:picLocks noChangeAspect="1"/>
          </p:cNvPicPr>
          <p:nvPr/>
        </p:nvPicPr>
        <p:blipFill>
          <a:blip r:embed="rId3">
            <a:extLst/>
          </a:blip>
          <a:srcRect l="7132" t="0" r="0" b="6304"/>
          <a:stretch>
            <a:fillRect/>
          </a:stretch>
        </p:blipFill>
        <p:spPr>
          <a:xfrm>
            <a:off x="4821124" y="4401704"/>
            <a:ext cx="4422818" cy="2677356"/>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If you have the keyboard, you can’t have the ideas"/>
          <p:cNvSpPr txBox="1"/>
          <p:nvPr>
            <p:ph type="title"/>
          </p:nvPr>
        </p:nvSpPr>
        <p:spPr>
          <a:prstGeom prst="rect">
            <a:avLst/>
          </a:prstGeom>
        </p:spPr>
        <p:txBody>
          <a:bodyPr/>
          <a:lstStyle/>
          <a:p>
            <a:pPr/>
            <a:r>
              <a:t>If you have the </a:t>
            </a:r>
            <a:r>
              <a:rPr b="1"/>
              <a:t>keyboard</a:t>
            </a:r>
            <a:r>
              <a:t>, you can’t have the </a:t>
            </a:r>
            <a:r>
              <a:rPr b="1"/>
              <a:t>ideas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30" name="The characters and events…"/>
          <p:cNvSpPr txBox="1"/>
          <p:nvPr/>
        </p:nvSpPr>
        <p:spPr>
          <a:xfrm>
            <a:off x="97314" y="1455870"/>
            <a:ext cx="12810172" cy="68418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7700">
                <a:solidFill>
                  <a:srgbClr val="FFFFFF"/>
                </a:solidFill>
                <a:latin typeface="Times New Roman"/>
                <a:ea typeface="Times New Roman"/>
                <a:cs typeface="Times New Roman"/>
                <a:sym typeface="Times New Roman"/>
              </a:defRPr>
            </a:pPr>
            <a:r>
              <a:t>The characters and events </a:t>
            </a:r>
          </a:p>
          <a:p>
            <a:pPr>
              <a:defRPr sz="7700">
                <a:solidFill>
                  <a:srgbClr val="FFFFFF"/>
                </a:solidFill>
                <a:latin typeface="Times New Roman"/>
                <a:ea typeface="Times New Roman"/>
                <a:cs typeface="Times New Roman"/>
                <a:sym typeface="Times New Roman"/>
              </a:defRPr>
            </a:pPr>
            <a:r>
              <a:t>depicted in this </a:t>
            </a:r>
          </a:p>
          <a:p>
            <a:pPr>
              <a:defRPr sz="7700">
                <a:solidFill>
                  <a:srgbClr val="FFFFFF"/>
                </a:solidFill>
                <a:latin typeface="Times New Roman"/>
                <a:ea typeface="Times New Roman"/>
                <a:cs typeface="Times New Roman"/>
                <a:sym typeface="Times New Roman"/>
              </a:defRPr>
            </a:pPr>
            <a:r>
              <a:t>presentation are fictitious. </a:t>
            </a:r>
          </a:p>
          <a:p>
            <a:pPr>
              <a:defRPr sz="7700">
                <a:solidFill>
                  <a:srgbClr val="FFFFFF"/>
                </a:solidFill>
                <a:latin typeface="Times New Roman"/>
                <a:ea typeface="Times New Roman"/>
                <a:cs typeface="Times New Roman"/>
                <a:sym typeface="Times New Roman"/>
              </a:defRPr>
            </a:pPr>
            <a:r>
              <a:t>Any similarity to actual persons, living or dead, is purely coincidental</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Mob % Typist"/>
          <p:cNvSpPr txBox="1"/>
          <p:nvPr>
            <p:ph type="ctrTitle"/>
          </p:nvPr>
        </p:nvSpPr>
        <p:spPr>
          <a:prstGeom prst="rect">
            <a:avLst/>
          </a:prstGeom>
        </p:spPr>
        <p:txBody>
          <a:bodyPr/>
          <a:lstStyle/>
          <a:p>
            <a:pPr defTabSz="578358">
              <a:defRPr sz="19800">
                <a:latin typeface="Yanone Kaffeesatz"/>
                <a:ea typeface="Yanone Kaffeesatz"/>
                <a:cs typeface="Yanone Kaffeesatz"/>
                <a:sym typeface="Yanone Kaffeesatz"/>
              </a:defRPr>
            </a:pPr>
            <a:r>
              <a:t>Mob </a:t>
            </a:r>
            <a:r>
              <a:rPr>
                <a:solidFill>
                  <a:srgbClr val="7A7A7A"/>
                </a:solidFill>
              </a:rPr>
              <a:t>%</a:t>
            </a:r>
            <a:r>
              <a:t> Typist</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382" name="mob43.jpg" descr="mob43.jpg"/>
          <p:cNvPicPr>
            <a:picLocks noChangeAspect="1"/>
          </p:cNvPicPr>
          <p:nvPr>
            <p:ph type="pic" idx="13"/>
          </p:nvPr>
        </p:nvPicPr>
        <p:blipFill>
          <a:blip r:embed="rId2">
            <a:extLst/>
          </a:blip>
          <a:srcRect l="13125" t="0" r="13125" b="0"/>
          <a:stretch>
            <a:fillRect/>
          </a:stretch>
        </p:blipFill>
        <p:spPr>
          <a:prstGeom prst="rect">
            <a:avLst/>
          </a:prstGeom>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Collaborate &amp; Discuss…"/>
          <p:cNvSpPr txBox="1"/>
          <p:nvPr>
            <p:ph type="body" idx="1"/>
          </p:nvPr>
        </p:nvSpPr>
        <p:spPr>
          <a:xfrm>
            <a:off x="952500" y="50192"/>
            <a:ext cx="11099800" cy="9877344"/>
          </a:xfrm>
          <a:prstGeom prst="rect">
            <a:avLst/>
          </a:prstGeom>
        </p:spPr>
        <p:txBody>
          <a:bodyPr/>
          <a:lstStyle/>
          <a:p>
            <a:pPr marL="634999" indent="-634999">
              <a:buSzPct val="100000"/>
              <a:buAutoNum type="arabicPeriod" startAt="1"/>
              <a:defRPr sz="11200">
                <a:latin typeface="Yanone Kaffeesatz"/>
                <a:ea typeface="Yanone Kaffeesatz"/>
                <a:cs typeface="Yanone Kaffeesatz"/>
                <a:sym typeface="Yanone Kaffeesatz"/>
              </a:defRPr>
            </a:pPr>
            <a:r>
              <a:t>Collaborate &amp; Discuss</a:t>
            </a:r>
          </a:p>
          <a:p>
            <a:pPr marL="634999" indent="-634999">
              <a:buSzPct val="100000"/>
              <a:buAutoNum type="arabicPeriod" startAt="1"/>
              <a:defRPr sz="11200">
                <a:latin typeface="Yanone Kaffeesatz"/>
                <a:ea typeface="Yanone Kaffeesatz"/>
                <a:cs typeface="Yanone Kaffeesatz"/>
                <a:sym typeface="Yanone Kaffeesatz"/>
              </a:defRPr>
            </a:pPr>
            <a:r>
              <a:t>What is the </a:t>
            </a:r>
            <a:r>
              <a:rPr b="1"/>
              <a:t>next</a:t>
            </a:r>
            <a:r>
              <a:t> step?</a:t>
            </a:r>
          </a:p>
          <a:p>
            <a:pPr marL="634999" indent="-634999">
              <a:buSzPct val="100000"/>
              <a:buAutoNum type="arabicPeriod" startAt="1"/>
              <a:defRPr sz="11200">
                <a:latin typeface="Yanone Kaffeesatz"/>
                <a:ea typeface="Yanone Kaffeesatz"/>
                <a:cs typeface="Yanone Kaffeesatz"/>
                <a:sym typeface="Yanone Kaffeesatz"/>
              </a:defRPr>
            </a:pPr>
            <a:r>
              <a:rPr b="1"/>
              <a:t>Talk</a:t>
            </a:r>
            <a:r>
              <a:t> to the Typist</a:t>
            </a:r>
          </a:p>
          <a:p>
            <a:pPr marL="634999" indent="-634999">
              <a:buSzPct val="100000"/>
              <a:buAutoNum type="arabicPeriod" startAt="1"/>
              <a:defRPr sz="11200">
                <a:latin typeface="Yanone Kaffeesatz"/>
                <a:ea typeface="Yanone Kaffeesatz"/>
                <a:cs typeface="Yanone Kaffeesatz"/>
                <a:sym typeface="Yanone Kaffeesatz"/>
              </a:defRPr>
            </a:pPr>
            <a:r>
              <a:rPr b="1"/>
              <a:t>Park</a:t>
            </a:r>
            <a:r>
              <a:t> other issues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The team is like an extended brain,…"/>
          <p:cNvSpPr txBox="1"/>
          <p:nvPr>
            <p:ph type="title"/>
          </p:nvPr>
        </p:nvSpPr>
        <p:spPr>
          <a:xfrm>
            <a:off x="1269999" y="-2115"/>
            <a:ext cx="10464802" cy="9879584"/>
          </a:xfrm>
          <a:prstGeom prst="rect">
            <a:avLst/>
          </a:prstGeom>
        </p:spPr>
        <p:txBody>
          <a:bodyPr/>
          <a:lstStyle/>
          <a:p>
            <a:pPr>
              <a:defRPr sz="12000"/>
            </a:pPr>
            <a:r>
              <a:t>The team is like an extended brain, </a:t>
            </a:r>
          </a:p>
          <a:p>
            <a:pPr>
              <a:defRPr sz="12000"/>
            </a:pPr>
            <a:r>
              <a:t>it needs to talk </a:t>
            </a:r>
            <a:r>
              <a:rPr b="1"/>
              <a:t>out</a:t>
            </a:r>
            <a:r>
              <a:t> </a:t>
            </a:r>
            <a:r>
              <a:rPr b="1"/>
              <a:t>loud</a:t>
            </a:r>
            <a:r>
              <a:t> to know what it </a:t>
            </a:r>
            <a:r>
              <a:rPr b="1"/>
              <a:t>thinks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Rotation"/>
          <p:cNvSpPr txBox="1"/>
          <p:nvPr>
            <p:ph type="ctrTitle"/>
          </p:nvPr>
        </p:nvSpPr>
        <p:spPr>
          <a:prstGeom prst="rect">
            <a:avLst/>
          </a:prstGeom>
        </p:spPr>
        <p:txBody>
          <a:bodyPr/>
          <a:lstStyle/>
          <a:p>
            <a:pPr lvl="1" algn="l">
              <a:defRPr sz="20000">
                <a:solidFill>
                  <a:srgbClr val="FF0063"/>
                </a:solidFill>
                <a:latin typeface="Yanone Kaffeesatz"/>
                <a:ea typeface="Yanone Kaffeesatz"/>
                <a:cs typeface="Yanone Kaffeesatz"/>
                <a:sym typeface="Yanone Kaffeesatz"/>
              </a:defRPr>
            </a:pPr>
            <a:r>
              <a:t>Rotation</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2" name="recycle.jpeg" descr="recycle.jpeg"/>
          <p:cNvPicPr>
            <a:picLocks noChangeAspect="1"/>
          </p:cNvPicPr>
          <p:nvPr>
            <p:ph type="pic" idx="13"/>
          </p:nvPr>
        </p:nvPicPr>
        <p:blipFill>
          <a:blip r:embed="rId3">
            <a:extLst/>
          </a:blip>
          <a:srcRect l="0" t="0" r="0" b="3066"/>
          <a:stretch>
            <a:fillRect/>
          </a:stretch>
        </p:blipFill>
        <p:spPr>
          <a:xfrm>
            <a:off x="1717675" y="300359"/>
            <a:ext cx="9569504" cy="9152907"/>
          </a:xfrm>
          <a:prstGeom prst="rect">
            <a:avLst/>
          </a:prstGeom>
        </p:spPr>
      </p:pic>
      <p:sp>
        <p:nvSpPr>
          <p:cNvPr id="393" name="Navigator"/>
          <p:cNvSpPr txBox="1"/>
          <p:nvPr/>
        </p:nvSpPr>
        <p:spPr>
          <a:xfrm>
            <a:off x="862087" y="2254912"/>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394" name="Navigator"/>
          <p:cNvSpPr txBox="1"/>
          <p:nvPr/>
        </p:nvSpPr>
        <p:spPr>
          <a:xfrm>
            <a:off x="4933155" y="5435434"/>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395" name="Typist"/>
          <p:cNvSpPr txBox="1"/>
          <p:nvPr/>
        </p:nvSpPr>
        <p:spPr>
          <a:xfrm>
            <a:off x="9829945" y="1958063"/>
            <a:ext cx="1722934"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Typist</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9" name="driver-asleep.jpg" descr="driver-asleep.jpg"/>
          <p:cNvPicPr>
            <a:picLocks noChangeAspect="1"/>
          </p:cNvPicPr>
          <p:nvPr>
            <p:ph type="pic" idx="13"/>
          </p:nvPr>
        </p:nvPicPr>
        <p:blipFill>
          <a:blip r:embed="rId3">
            <a:extLst/>
          </a:blip>
          <a:srcRect l="0" t="12500" r="0" b="12500"/>
          <a:stretch>
            <a:fillRect/>
          </a:stretch>
        </p:blipFill>
        <p:spPr>
          <a:prstGeom prst="rect">
            <a:avLst/>
          </a:prstGeom>
        </p:spPr>
      </p:pic>
      <p:sp>
        <p:nvSpPr>
          <p:cNvPr id="400" name="* reconstruction"/>
          <p:cNvSpPr txBox="1"/>
          <p:nvPr/>
        </p:nvSpPr>
        <p:spPr>
          <a:xfrm>
            <a:off x="6343783" y="8638010"/>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4" name="early mob computer.jpg" descr="early mob computer.jpg"/>
          <p:cNvPicPr>
            <a:picLocks noChangeAspect="1"/>
          </p:cNvPicPr>
          <p:nvPr>
            <p:ph type="pic" idx="13"/>
          </p:nvPr>
        </p:nvPicPr>
        <p:blipFill>
          <a:blip r:embed="rId3">
            <a:extLst/>
          </a:blip>
          <a:srcRect l="7680" t="0" r="7680" b="0"/>
          <a:stretch>
            <a:fillRect/>
          </a:stretch>
        </p:blipFill>
        <p:spPr>
          <a:prstGeom prst="rect">
            <a:avLst/>
          </a:prstGeom>
        </p:spPr>
      </p:pic>
      <p:sp>
        <p:nvSpPr>
          <p:cNvPr id="405" name="Navigator"/>
          <p:cNvSpPr txBox="1"/>
          <p:nvPr/>
        </p:nvSpPr>
        <p:spPr>
          <a:xfrm>
            <a:off x="734866" y="1873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06" name="Navigator"/>
          <p:cNvSpPr txBox="1"/>
          <p:nvPr/>
        </p:nvSpPr>
        <p:spPr>
          <a:xfrm>
            <a:off x="2893866" y="30162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07" name="Navigator"/>
          <p:cNvSpPr txBox="1"/>
          <p:nvPr/>
        </p:nvSpPr>
        <p:spPr>
          <a:xfrm>
            <a:off x="5510066" y="2355849"/>
            <a:ext cx="2695868"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Navigator</a:t>
            </a:r>
          </a:p>
        </p:txBody>
      </p:sp>
      <p:sp>
        <p:nvSpPr>
          <p:cNvPr id="408" name="Facilitator?"/>
          <p:cNvSpPr txBox="1"/>
          <p:nvPr/>
        </p:nvSpPr>
        <p:spPr>
          <a:xfrm>
            <a:off x="8188051" y="-158751"/>
            <a:ext cx="3029497"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Facilitator?</a:t>
            </a:r>
          </a:p>
        </p:txBody>
      </p:sp>
      <p:sp>
        <p:nvSpPr>
          <p:cNvPr id="409" name="Typist"/>
          <p:cNvSpPr txBox="1"/>
          <p:nvPr/>
        </p:nvSpPr>
        <p:spPr>
          <a:xfrm>
            <a:off x="10136733" y="4895849"/>
            <a:ext cx="1722934"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7A7A7A"/>
                </a:solidFill>
                <a:latin typeface="Yanone Kaffeesatz"/>
                <a:ea typeface="Yanone Kaffeesatz"/>
                <a:cs typeface="Yanone Kaffeesatz"/>
                <a:sym typeface="Yanone Kaffeesatz"/>
              </a:defRPr>
            </a:lvl1pPr>
          </a:lstStyle>
          <a:p>
            <a:pPr/>
            <a:r>
              <a:t>Typist</a:t>
            </a:r>
          </a:p>
        </p:txBody>
      </p:sp>
      <p:sp>
        <p:nvSpPr>
          <p:cNvPr id="410" name="* reconstruction"/>
          <p:cNvSpPr txBox="1"/>
          <p:nvPr/>
        </p:nvSpPr>
        <p:spPr>
          <a:xfrm>
            <a:off x="296037" y="8483599"/>
            <a:ext cx="3827527"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rgbClr val="FF0063"/>
                </a:solidFill>
                <a:latin typeface="Yanone Kaffeesatz"/>
                <a:ea typeface="Yanone Kaffeesatz"/>
                <a:cs typeface="Yanone Kaffeesatz"/>
                <a:sym typeface="Yanone Kaffeesatz"/>
              </a:defRPr>
            </a:lvl1pPr>
          </a:lstStyle>
          <a:p>
            <a:pPr/>
            <a:r>
              <a:t>* reconstruction</a:t>
            </a:r>
          </a:p>
        </p:txBody>
      </p:sp>
      <p:sp>
        <p:nvSpPr>
          <p:cNvPr id="411" name="Timer"/>
          <p:cNvSpPr txBox="1"/>
          <p:nvPr/>
        </p:nvSpPr>
        <p:spPr>
          <a:xfrm>
            <a:off x="3425869" y="6668957"/>
            <a:ext cx="1631862" cy="118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solidFill>
                  <a:srgbClr val="FF0063"/>
                </a:solidFill>
                <a:latin typeface="Yanone Kaffeesatz"/>
                <a:ea typeface="Yanone Kaffeesatz"/>
                <a:cs typeface="Yanone Kaffeesatz"/>
                <a:sym typeface="Yanone Kaffeesatz"/>
              </a:defRPr>
            </a:lvl1pPr>
          </a:lstStyle>
          <a:p>
            <a:pPr/>
            <a:r>
              <a:t>Timer</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5" name="mobbing-timer.jpeg" descr="mobbing-timer.jpeg"/>
          <p:cNvPicPr>
            <a:picLocks noChangeAspect="1"/>
          </p:cNvPicPr>
          <p:nvPr>
            <p:ph type="pic" idx="13"/>
          </p:nvPr>
        </p:nvPicPr>
        <p:blipFill>
          <a:blip r:embed="rId3">
            <a:extLst/>
          </a:blip>
          <a:srcRect l="0" t="0" r="0" b="0"/>
          <a:stretch>
            <a:fillRect/>
          </a:stretch>
        </p:blipFill>
        <p:spPr>
          <a:prstGeom prst="rect">
            <a:avLst/>
          </a:prstGeom>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9" name="Strategies"/>
          <p:cNvSpPr txBox="1"/>
          <p:nvPr>
            <p:ph type="ctrTitle"/>
          </p:nvPr>
        </p:nvSpPr>
        <p:spPr>
          <a:prstGeom prst="rect">
            <a:avLst/>
          </a:prstGeom>
        </p:spPr>
        <p:txBody>
          <a:bodyPr/>
          <a:lstStyle/>
          <a:p>
            <a:pPr lvl="1" algn="l">
              <a:defRPr sz="20000">
                <a:solidFill>
                  <a:srgbClr val="FF0063"/>
                </a:solidFill>
                <a:latin typeface="Yanone Kaffeesatz"/>
                <a:ea typeface="Yanone Kaffeesatz"/>
                <a:cs typeface="Yanone Kaffeesatz"/>
                <a:sym typeface="Yanone Kaffeesatz"/>
              </a:defRPr>
            </a:pPr>
            <a:r>
              <a:t>Strategies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Mob?"/>
          <p:cNvSpPr txBox="1"/>
          <p:nvPr>
            <p:ph type="ctrTitle"/>
          </p:nvPr>
        </p:nvSpPr>
        <p:spPr>
          <a:xfrm>
            <a:off x="1269999" y="1425204"/>
            <a:ext cx="7445208" cy="6903192"/>
          </a:xfrm>
          <a:prstGeom prst="rect">
            <a:avLst/>
          </a:prstGeom>
        </p:spPr>
        <p:txBody>
          <a:bodyPr/>
          <a:lstStyle/>
          <a:p>
            <a:pPr>
              <a:defRPr sz="20000">
                <a:latin typeface="Yanone Kaffeesatz"/>
                <a:ea typeface="Yanone Kaffeesatz"/>
                <a:cs typeface="Yanone Kaffeesatz"/>
                <a:sym typeface="Yanone Kaffeesatz"/>
              </a:defRPr>
            </a:pPr>
            <a:r>
              <a:rPr>
                <a:solidFill>
                  <a:srgbClr val="7A7A7A"/>
                </a:solidFill>
              </a:rPr>
              <a:t>Mob</a:t>
            </a:r>
            <a:r>
              <a: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trong Style…"/>
          <p:cNvSpPr txBox="1"/>
          <p:nvPr>
            <p:ph type="ctrTitle"/>
          </p:nvPr>
        </p:nvSpPr>
        <p:spPr>
          <a:xfrm>
            <a:off x="1270000" y="1538882"/>
            <a:ext cx="10464800" cy="6675836"/>
          </a:xfrm>
          <a:prstGeom prst="rect">
            <a:avLst/>
          </a:prstGeom>
        </p:spPr>
        <p:txBody>
          <a:bodyPr/>
          <a:lstStyle/>
          <a:p>
            <a:pPr>
              <a:defRPr sz="20000">
                <a:latin typeface="Yanone Kaffeesatz"/>
                <a:ea typeface="Yanone Kaffeesatz"/>
                <a:cs typeface="Yanone Kaffeesatz"/>
                <a:sym typeface="Yanone Kaffeesatz"/>
              </a:defRPr>
            </a:pPr>
            <a:r>
              <a:t>Strong </a:t>
            </a:r>
            <a:r>
              <a:rPr>
                <a:solidFill>
                  <a:srgbClr val="919191"/>
                </a:solidFill>
              </a:rPr>
              <a:t>Style</a:t>
            </a:r>
            <a:r>
              <a:t> </a:t>
            </a:r>
          </a:p>
          <a:p>
            <a:pPr>
              <a:defRPr sz="20000">
                <a:latin typeface="Yanone Kaffeesatz"/>
                <a:ea typeface="Yanone Kaffeesatz"/>
                <a:cs typeface="Yanone Kaffeesatz"/>
                <a:sym typeface="Yanone Kaffeesatz"/>
              </a:defRPr>
            </a:pPr>
            <a:r>
              <a:t>Pairing</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7" name="pear.jpg" descr="pear.jpg"/>
          <p:cNvPicPr>
            <a:picLocks noChangeAspect="1"/>
          </p:cNvPicPr>
          <p:nvPr/>
        </p:nvPicPr>
        <p:blipFill>
          <a:blip r:embed="rId3">
            <a:extLst/>
          </a:blip>
          <a:stretch>
            <a:fillRect/>
          </a:stretch>
        </p:blipFill>
        <p:spPr>
          <a:xfrm>
            <a:off x="2551048" y="1913286"/>
            <a:ext cx="7902704" cy="5927028"/>
          </a:xfrm>
          <a:prstGeom prst="rect">
            <a:avLst/>
          </a:prstGeom>
          <a:ln w="12700">
            <a:miter lim="400000"/>
          </a:ln>
        </p:spPr>
      </p:pic>
      <p:sp>
        <p:nvSpPr>
          <p:cNvPr id="428" name="&lt;strong&gt;"/>
          <p:cNvSpPr txBox="1"/>
          <p:nvPr/>
        </p:nvSpPr>
        <p:spPr>
          <a:xfrm>
            <a:off x="1438706" y="1428749"/>
            <a:ext cx="2710588"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
        <p:nvSpPr>
          <p:cNvPr id="429" name="&lt;/strong&gt;"/>
          <p:cNvSpPr txBox="1"/>
          <p:nvPr/>
        </p:nvSpPr>
        <p:spPr>
          <a:xfrm>
            <a:off x="8271713" y="7804149"/>
            <a:ext cx="3065374"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American Typewriter"/>
                <a:ea typeface="American Typewriter"/>
                <a:cs typeface="American Typewriter"/>
                <a:sym typeface="American Typewriter"/>
              </a:defRPr>
            </a:lvl1pPr>
          </a:lstStyle>
          <a:p>
            <a:pPr/>
            <a:r>
              <a:t>&lt;/strong&gt;</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Have you ever had a bug?"/>
          <p:cNvSpPr txBox="1"/>
          <p:nvPr>
            <p:ph type="title"/>
          </p:nvPr>
        </p:nvSpPr>
        <p:spPr>
          <a:xfrm>
            <a:off x="1270000" y="2267198"/>
            <a:ext cx="10464800" cy="5219204"/>
          </a:xfrm>
          <a:prstGeom prst="rect">
            <a:avLst/>
          </a:prstGeom>
        </p:spPr>
        <p:txBody>
          <a:bodyPr/>
          <a:lstStyle/>
          <a:p>
            <a:pPr>
              <a:defRPr sz="16000"/>
            </a:pPr>
            <a:r>
              <a:t>Have </a:t>
            </a:r>
            <a:r>
              <a:rPr b="1"/>
              <a:t>you</a:t>
            </a:r>
            <a:r>
              <a:t> ever had a bug?</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7" name="pramatic programmer.jpeg" descr="pramatic programmer.jpeg"/>
          <p:cNvPicPr>
            <a:picLocks noChangeAspect="1"/>
          </p:cNvPicPr>
          <p:nvPr>
            <p:ph type="pic" idx="13"/>
          </p:nvPr>
        </p:nvPicPr>
        <p:blipFill>
          <a:blip r:embed="rId3">
            <a:extLst/>
          </a:blip>
          <a:srcRect l="0" t="0" r="0" b="0"/>
          <a:stretch>
            <a:fillRect/>
          </a:stretch>
        </p:blipFill>
        <p:spPr>
          <a:xfrm>
            <a:off x="3091318" y="540098"/>
            <a:ext cx="6822164" cy="8673404"/>
          </a:xfrm>
          <a:prstGeom prst="rect">
            <a:avLst/>
          </a:prstGeom>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Title"/>
          <p:cNvSpPr txBox="1"/>
          <p:nvPr>
            <p:ph type="title"/>
          </p:nvPr>
        </p:nvSpPr>
        <p:spPr>
          <a:prstGeom prst="rect">
            <a:avLst/>
          </a:prstGeom>
        </p:spPr>
        <p:txBody>
          <a:bodyPr/>
          <a:lstStyle/>
          <a:p>
            <a:pPr/>
          </a:p>
        </p:txBody>
      </p:sp>
      <p:sp>
        <p:nvSpPr>
          <p:cNvPr id="442" name="Body"/>
          <p:cNvSpPr txBox="1"/>
          <p:nvPr>
            <p:ph type="body" idx="1"/>
          </p:nvPr>
        </p:nvSpPr>
        <p:spPr>
          <a:prstGeom prst="rect">
            <a:avLst/>
          </a:prstGeom>
        </p:spPr>
        <p:txBody>
          <a:bodyPr/>
          <a:lstStyle/>
          <a:p>
            <a:pPr/>
          </a:p>
        </p:txBody>
      </p:sp>
      <p:pic>
        <p:nvPicPr>
          <p:cNvPr id="443" name="Image" descr="Image"/>
          <p:cNvPicPr>
            <a:picLocks noChangeAspect="1"/>
          </p:cNvPicPr>
          <p:nvPr/>
        </p:nvPicPr>
        <p:blipFill>
          <a:blip r:embed="rId3">
            <a:extLst/>
          </a:blip>
          <a:stretch>
            <a:fillRect/>
          </a:stretch>
        </p:blipFill>
        <p:spPr>
          <a:xfrm>
            <a:off x="-801469" y="-3513"/>
            <a:ext cx="14607738" cy="9760626"/>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7" name="rubber-duck-debugging.PNG" descr="rubber-duck-debugging.PNG"/>
          <p:cNvPicPr>
            <a:picLocks noChangeAspect="1"/>
          </p:cNvPicPr>
          <p:nvPr>
            <p:ph type="pic" idx="13"/>
          </p:nvPr>
        </p:nvPicPr>
        <p:blipFill>
          <a:blip r:embed="rId3">
            <a:extLst/>
          </a:blip>
          <a:srcRect l="18432" t="0" r="18432" b="0"/>
          <a:stretch>
            <a:fillRect/>
          </a:stretch>
        </p:blipFill>
        <p:spPr>
          <a:prstGeom prst="rect">
            <a:avLst/>
          </a:prstGeom>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1" name="rubber-duck-debugging-2.PNG" descr="rubber-duck-debugging-2.PNG"/>
          <p:cNvPicPr>
            <a:picLocks noChangeAspect="1"/>
          </p:cNvPicPr>
          <p:nvPr>
            <p:ph type="pic" idx="13"/>
          </p:nvPr>
        </p:nvPicPr>
        <p:blipFill>
          <a:blip r:embed="rId3">
            <a:extLst/>
          </a:blip>
          <a:srcRect l="18421" t="0" r="18421" b="0"/>
          <a:stretch>
            <a:fillRect/>
          </a:stretch>
        </p:blipFill>
        <p:spPr>
          <a:prstGeom prst="rect">
            <a:avLst/>
          </a:prstGeom>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5" name="LlewellynFalco.jpg" descr="LlewellynFalco.jpg"/>
          <p:cNvPicPr>
            <a:picLocks noChangeAspect="1"/>
          </p:cNvPicPr>
          <p:nvPr>
            <p:ph type="pic" idx="13"/>
          </p:nvPr>
        </p:nvPicPr>
        <p:blipFill>
          <a:blip r:embed="rId3">
            <a:extLst/>
          </a:blip>
          <a:srcRect l="0" t="12500" r="0" b="12500"/>
          <a:stretch>
            <a:fillRect/>
          </a:stretch>
        </p:blipFill>
        <p:spPr>
          <a:prstGeom prst="rect">
            <a:avLst/>
          </a:prstGeom>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9" name="strong-style-pairing-square.png" descr="strong-style-pairing-square.png"/>
          <p:cNvPicPr>
            <a:picLocks noChangeAspect="1"/>
          </p:cNvPicPr>
          <p:nvPr>
            <p:ph type="pic" idx="13"/>
          </p:nvPr>
        </p:nvPicPr>
        <p:blipFill>
          <a:blip r:embed="rId3">
            <a:extLst/>
          </a:blip>
          <a:srcRect l="0" t="973" r="0" b="973"/>
          <a:stretch>
            <a:fillRect/>
          </a:stretch>
        </p:blipFill>
        <p:spPr>
          <a:prstGeom prst="rect">
            <a:avLst/>
          </a:prstGeom>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63" name="–Llewellyn Falco"/>
          <p:cNvSpPr txBox="1"/>
          <p:nvPr>
            <p:ph type="body" idx="13"/>
          </p:nvPr>
        </p:nvSpPr>
        <p:spPr>
          <a:prstGeom prst="rect">
            <a:avLst/>
          </a:prstGeom>
        </p:spPr>
        <p:txBody>
          <a:bodyPr/>
          <a:lstStyle/>
          <a:p>
            <a:pPr/>
            <a:r>
              <a:t>–Llewellyn Falco</a:t>
            </a:r>
          </a:p>
        </p:txBody>
      </p:sp>
      <p:sp>
        <p:nvSpPr>
          <p:cNvPr id="464" name="“For an idea to go from…"/>
          <p:cNvSpPr txBox="1"/>
          <p:nvPr>
            <p:ph type="body" idx="14"/>
          </p:nvPr>
        </p:nvSpPr>
        <p:spPr>
          <a:xfrm>
            <a:off x="-519609" y="1777999"/>
            <a:ext cx="13604975" cy="6197601"/>
          </a:xfrm>
          <a:prstGeom prst="rect">
            <a:avLst/>
          </a:prstGeom>
        </p:spPr>
        <p:txBody>
          <a:bodyPr/>
          <a:lstStyle/>
          <a:p>
            <a:pPr>
              <a:defRPr sz="10000"/>
            </a:pPr>
            <a:r>
              <a:t>“For an idea to go from </a:t>
            </a:r>
          </a:p>
          <a:p>
            <a:pPr>
              <a:defRPr sz="10000"/>
            </a:pPr>
            <a:r>
              <a:t>your </a:t>
            </a:r>
            <a:r>
              <a:rPr b="1"/>
              <a:t>head</a:t>
            </a:r>
            <a:r>
              <a:t> into the </a:t>
            </a:r>
            <a:r>
              <a:rPr b="1"/>
              <a:t>computer</a:t>
            </a:r>
            <a:r>
              <a:t>, </a:t>
            </a:r>
          </a:p>
          <a:p>
            <a:pPr>
              <a:defRPr sz="10000"/>
            </a:pPr>
            <a:r>
              <a:t>it MUST go through </a:t>
            </a:r>
          </a:p>
          <a:p>
            <a:pPr>
              <a:defRPr sz="10000"/>
            </a:pPr>
            <a:r>
              <a:rPr b="1"/>
              <a:t>someone else's hands</a:t>
            </a:r>
            <a:r>
              <a: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dev-rock-500x265.png" descr="dev-rock-500x265.png"/>
          <p:cNvPicPr>
            <a:picLocks noChangeAspect="1"/>
          </p:cNvPicPr>
          <p:nvPr/>
        </p:nvPicPr>
        <p:blipFill>
          <a:blip r:embed="rId3">
            <a:extLst/>
          </a:blip>
          <a:stretch>
            <a:fillRect/>
          </a:stretch>
        </p:blipFill>
        <p:spPr>
          <a:xfrm>
            <a:off x="3327400" y="3194050"/>
            <a:ext cx="6350000" cy="3365500"/>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Finding the right level"/>
          <p:cNvSpPr txBox="1"/>
          <p:nvPr>
            <p:ph type="title"/>
          </p:nvPr>
        </p:nvSpPr>
        <p:spPr>
          <a:prstGeom prst="rect">
            <a:avLst/>
          </a:prstGeom>
        </p:spPr>
        <p:txBody>
          <a:bodyPr/>
          <a:lstStyle/>
          <a:p>
            <a:pPr/>
            <a:r>
              <a:t>Finding the right level</a:t>
            </a:r>
          </a:p>
        </p:txBody>
      </p:sp>
      <p:sp>
        <p:nvSpPr>
          <p:cNvPr id="467" name="Abstractions…"/>
          <p:cNvSpPr txBox="1"/>
          <p:nvPr>
            <p:ph type="body" idx="1"/>
          </p:nvPr>
        </p:nvSpPr>
        <p:spPr>
          <a:xfrm>
            <a:off x="952500" y="2597150"/>
            <a:ext cx="11099800" cy="6286500"/>
          </a:xfrm>
          <a:prstGeom prst="rect">
            <a:avLst/>
          </a:prstGeom>
        </p:spPr>
        <p:txBody>
          <a:bodyPr/>
          <a:lstStyle/>
          <a:p>
            <a:pPr marL="444500" indent="-444500">
              <a:defRPr sz="6400"/>
            </a:pPr>
            <a:r>
              <a:t>Abstractions</a:t>
            </a:r>
          </a:p>
          <a:p>
            <a:pPr marL="444500" indent="-444500">
              <a:defRPr sz="6400"/>
            </a:pPr>
            <a:r>
              <a:t>Language syntax</a:t>
            </a:r>
          </a:p>
          <a:p>
            <a:pPr marL="444500" indent="-444500">
              <a:defRPr sz="6400"/>
            </a:pPr>
            <a:r>
              <a:t>Files, line numbers</a:t>
            </a:r>
          </a:p>
          <a:p>
            <a:pPr marL="444500" indent="-444500">
              <a:defRPr sz="6400"/>
            </a:pPr>
            <a:r>
              <a:t>Key presses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1" name="Image" descr="Image"/>
          <p:cNvPicPr>
            <a:picLocks noChangeAspect="1"/>
          </p:cNvPicPr>
          <p:nvPr>
            <p:ph type="pic" idx="13"/>
          </p:nvPr>
        </p:nvPicPr>
        <p:blipFill>
          <a:blip r:embed="rId3">
            <a:extLst/>
          </a:blip>
          <a:srcRect l="1440" t="0" r="14029" b="0"/>
          <a:stretch>
            <a:fillRect/>
          </a:stretch>
        </p:blipFill>
        <p:spPr>
          <a:xfrm>
            <a:off x="-34372" y="0"/>
            <a:ext cx="15280425" cy="9753601"/>
          </a:xfrm>
          <a:prstGeom prst="rect">
            <a:avLst/>
          </a:prstGeom>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5" name="Image" descr="Image"/>
          <p:cNvPicPr>
            <a:picLocks noChangeAspect="1"/>
          </p:cNvPicPr>
          <p:nvPr>
            <p:ph type="pic" idx="13"/>
          </p:nvPr>
        </p:nvPicPr>
        <p:blipFill>
          <a:blip r:embed="rId3">
            <a:extLst/>
          </a:blip>
          <a:srcRect l="727" t="0" r="10712" b="0"/>
          <a:stretch>
            <a:fillRect/>
          </a:stretch>
        </p:blipFill>
        <p:spPr>
          <a:xfrm>
            <a:off x="256647" y="235942"/>
            <a:ext cx="13948093" cy="9281619"/>
          </a:xfrm>
          <a:prstGeom prst="rect">
            <a:avLst/>
          </a:prstGeom>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When?"/>
          <p:cNvSpPr txBox="1"/>
          <p:nvPr>
            <p:ph type="ctrTitle"/>
          </p:nvPr>
        </p:nvSpPr>
        <p:spPr>
          <a:xfrm>
            <a:off x="1270000" y="115100"/>
            <a:ext cx="10464801" cy="9523400"/>
          </a:xfrm>
          <a:prstGeom prst="rect">
            <a:avLst/>
          </a:prstGeom>
        </p:spPr>
        <p:txBody>
          <a:bodyPr/>
          <a:lstStyle/>
          <a:p>
            <a:pPr lvl="1" algn="l">
              <a:defRPr sz="20000">
                <a:solidFill>
                  <a:srgbClr val="FF0063"/>
                </a:solidFill>
                <a:latin typeface="Yanone Kaffeesatz"/>
                <a:ea typeface="Yanone Kaffeesatz"/>
                <a:cs typeface="Yanone Kaffeesatz"/>
                <a:sym typeface="Yanone Kaffeesatz"/>
              </a:defRPr>
            </a:pPr>
            <a:r>
              <a:t>When</a:t>
            </a:r>
            <a:r>
              <a:rPr>
                <a:solidFill>
                  <a:srgbClr val="919191"/>
                </a:solidFill>
              </a:rPr>
              <a:t>?</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83" name="tiredness.jpg" descr="tiredness.jpg"/>
          <p:cNvPicPr>
            <a:picLocks noChangeAspect="1"/>
          </p:cNvPicPr>
          <p:nvPr>
            <p:ph type="pic" idx="13"/>
          </p:nvPr>
        </p:nvPicPr>
        <p:blipFill>
          <a:blip r:embed="rId2">
            <a:extLst/>
          </a:blip>
          <a:srcRect l="13522" t="0" r="13522" b="0"/>
          <a:stretch>
            <a:fillRect/>
          </a:stretch>
        </p:blipFill>
        <p:spPr>
          <a:prstGeom prst="rect">
            <a:avLst/>
          </a:prstGeom>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85" name="unicorn.png" descr="unicorn.png"/>
          <p:cNvPicPr>
            <a:picLocks noChangeAspect="1"/>
          </p:cNvPicPr>
          <p:nvPr/>
        </p:nvPicPr>
        <p:blipFill>
          <a:blip r:embed="rId3">
            <a:extLst/>
          </a:blip>
          <a:stretch>
            <a:fillRect/>
          </a:stretch>
        </p:blipFill>
        <p:spPr>
          <a:xfrm>
            <a:off x="787400" y="1663700"/>
            <a:ext cx="11430000" cy="6426200"/>
          </a:xfrm>
          <a:prstGeom prst="rect">
            <a:avLst/>
          </a:prstGeom>
          <a:ln w="12700">
            <a:miter lim="400000"/>
          </a:ln>
        </p:spPr>
      </p:pic>
      <p:sp>
        <p:nvSpPr>
          <p:cNvPr id="486" name="FUN!"/>
          <p:cNvSpPr txBox="1"/>
          <p:nvPr>
            <p:ph type="title"/>
          </p:nvPr>
        </p:nvSpPr>
        <p:spPr>
          <a:xfrm>
            <a:off x="309122" y="5735574"/>
            <a:ext cx="11099801" cy="2159001"/>
          </a:xfrm>
          <a:prstGeom prst="rect">
            <a:avLst/>
          </a:prstGeom>
        </p:spPr>
        <p:txBody>
          <a:bodyPr/>
          <a:lstStyle>
            <a:lvl1pPr defTabSz="438150">
              <a:defRPr sz="13500">
                <a:solidFill>
                  <a:srgbClr val="FF0063"/>
                </a:solidFill>
              </a:defRPr>
            </a:lvl1pPr>
          </a:lstStyle>
          <a:p>
            <a:pPr/>
            <a:r>
              <a:t>FUN!</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When to…"/>
          <p:cNvSpPr txBox="1"/>
          <p:nvPr>
            <p:ph type="title"/>
          </p:nvPr>
        </p:nvSpPr>
        <p:spPr>
          <a:prstGeom prst="rect">
            <a:avLst/>
          </a:prstGeom>
        </p:spPr>
        <p:txBody>
          <a:bodyPr/>
          <a:lstStyle/>
          <a:p>
            <a:pPr/>
            <a:r>
              <a:t>When to…</a:t>
            </a:r>
          </a:p>
        </p:txBody>
      </p:sp>
      <p:sp>
        <p:nvSpPr>
          <p:cNvPr id="491" name="Always :)…"/>
          <p:cNvSpPr txBox="1"/>
          <p:nvPr>
            <p:ph type="body" idx="1"/>
          </p:nvPr>
        </p:nvSpPr>
        <p:spPr>
          <a:xfrm>
            <a:off x="952499" y="2307424"/>
            <a:ext cx="11099801" cy="6865952"/>
          </a:xfrm>
          <a:prstGeom prst="rect">
            <a:avLst/>
          </a:prstGeom>
        </p:spPr>
        <p:txBody>
          <a:bodyPr/>
          <a:lstStyle/>
          <a:p>
            <a:pPr marL="440055" indent="-440055" defTabSz="578358">
              <a:spcBef>
                <a:spcPts val="4100"/>
              </a:spcBef>
              <a:defRPr sz="8415"/>
            </a:pPr>
            <a:r>
              <a:t>Always :)</a:t>
            </a:r>
          </a:p>
          <a:p>
            <a:pPr marL="440055" indent="-440055" defTabSz="578358">
              <a:spcBef>
                <a:spcPts val="4100"/>
              </a:spcBef>
              <a:defRPr sz="8415"/>
            </a:pPr>
            <a:r>
              <a:t>New work</a:t>
            </a:r>
          </a:p>
          <a:p>
            <a:pPr marL="440055" indent="-440055" defTabSz="578358">
              <a:spcBef>
                <a:spcPts val="4100"/>
              </a:spcBef>
              <a:defRPr sz="8415"/>
            </a:pPr>
            <a:r>
              <a:t>Hard problems</a:t>
            </a:r>
          </a:p>
          <a:p>
            <a:pPr marL="440055" indent="-440055" defTabSz="578358">
              <a:spcBef>
                <a:spcPts val="4100"/>
              </a:spcBef>
              <a:defRPr sz="8415"/>
            </a:pPr>
            <a:r>
              <a:t>Across Handoffs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When not to…"/>
          <p:cNvSpPr txBox="1"/>
          <p:nvPr>
            <p:ph type="title"/>
          </p:nvPr>
        </p:nvSpPr>
        <p:spPr>
          <a:prstGeom prst="rect">
            <a:avLst/>
          </a:prstGeom>
        </p:spPr>
        <p:txBody>
          <a:bodyPr/>
          <a:lstStyle/>
          <a:p>
            <a:pPr/>
            <a:r>
              <a:t>When not to…</a:t>
            </a:r>
          </a:p>
        </p:txBody>
      </p:sp>
      <p:sp>
        <p:nvSpPr>
          <p:cNvPr id="496" name="Sys admin and Dev Ops (pair instead)…"/>
          <p:cNvSpPr txBox="1"/>
          <p:nvPr>
            <p:ph type="body" idx="1"/>
          </p:nvPr>
        </p:nvSpPr>
        <p:spPr>
          <a:xfrm>
            <a:off x="952500" y="2590800"/>
            <a:ext cx="11099800" cy="6807973"/>
          </a:xfrm>
          <a:prstGeom prst="rect">
            <a:avLst/>
          </a:prstGeom>
        </p:spPr>
        <p:txBody>
          <a:bodyPr/>
          <a:lstStyle/>
          <a:p>
            <a:pPr marL="435610" indent="-435610" defTabSz="572516">
              <a:spcBef>
                <a:spcPts val="4100"/>
              </a:spcBef>
              <a:defRPr sz="7350"/>
            </a:pPr>
            <a:r>
              <a:t>Sys admin and Dev Ops (pair instead)</a:t>
            </a:r>
          </a:p>
          <a:p>
            <a:pPr marL="435610" indent="-435610" defTabSz="572516">
              <a:spcBef>
                <a:spcPts val="4100"/>
              </a:spcBef>
              <a:defRPr sz="7350"/>
            </a:pPr>
            <a:r>
              <a:t>Long running tasks</a:t>
            </a:r>
          </a:p>
          <a:p>
            <a:pPr marL="435610" indent="-435610" defTabSz="572516">
              <a:spcBef>
                <a:spcPts val="4100"/>
              </a:spcBef>
              <a:defRPr sz="7350"/>
            </a:pPr>
            <a:r>
              <a:t>Small problems</a:t>
            </a:r>
          </a:p>
          <a:p>
            <a:pPr marL="435610" indent="-435610" defTabSz="572516">
              <a:spcBef>
                <a:spcPts val="4100"/>
              </a:spcBef>
              <a:defRPr b="1" sz="7350"/>
            </a:pPr>
            <a:r>
              <a:t>J F D I</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0" name="Image" descr="Image"/>
          <p:cNvPicPr>
            <a:picLocks noChangeAspect="1"/>
          </p:cNvPicPr>
          <p:nvPr>
            <p:ph type="pic" idx="13"/>
          </p:nvPr>
        </p:nvPicPr>
        <p:blipFill>
          <a:blip r:embed="rId3">
            <a:extLst/>
          </a:blip>
          <a:srcRect l="12418" t="0" r="12418" b="0"/>
          <a:stretch>
            <a:fillRect/>
          </a:stretch>
        </p:blipFill>
        <p:spPr>
          <a:prstGeom prst="rect">
            <a:avLst/>
          </a:prstGeom>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Disagreements…"/>
          <p:cNvSpPr txBox="1"/>
          <p:nvPr>
            <p:ph type="ctrTitle"/>
          </p:nvPr>
        </p:nvSpPr>
        <p:spPr>
          <a:xfrm>
            <a:off x="1270000" y="2124198"/>
            <a:ext cx="10464800" cy="5505204"/>
          </a:xfrm>
          <a:prstGeom prst="rect">
            <a:avLst/>
          </a:prstGeom>
        </p:spPr>
        <p:txBody>
          <a:bodyPr/>
          <a:lstStyle/>
          <a:p>
            <a:pPr defTabSz="514095">
              <a:defRPr sz="17600">
                <a:latin typeface="Yanone Kaffeesatz"/>
                <a:ea typeface="Yanone Kaffeesatz"/>
                <a:cs typeface="Yanone Kaffeesatz"/>
                <a:sym typeface="Yanone Kaffeesatz"/>
              </a:defRPr>
            </a:pPr>
            <a:r>
              <a:t>Disagreements</a:t>
            </a:r>
          </a:p>
          <a:p>
            <a:pPr defTabSz="514095">
              <a:defRPr sz="17600">
                <a:latin typeface="Yanone Kaffeesatz"/>
                <a:ea typeface="Yanone Kaffeesatz"/>
                <a:cs typeface="Yanone Kaffeesatz"/>
                <a:sym typeface="Yanone Kaffeesatz"/>
              </a:defRPr>
            </a:pPr>
            <a:r>
              <a:rPr>
                <a:solidFill>
                  <a:srgbClr val="7A7A7A"/>
                </a:solidFill>
              </a:rPr>
              <a:t>&amp;</a:t>
            </a:r>
            <a:r>
              <a:t> Uncertainty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hacker-typer.PNG" descr="hacker-typer.PNG"/>
          <p:cNvPicPr>
            <a:picLocks noChangeAspect="1"/>
          </p:cNvPicPr>
          <p:nvPr/>
        </p:nvPicPr>
        <p:blipFill>
          <a:blip r:embed="rId3">
            <a:alphaModFix amt="87486"/>
            <a:extLst/>
          </a:blip>
          <a:stretch>
            <a:fillRect/>
          </a:stretch>
        </p:blipFill>
        <p:spPr>
          <a:xfrm>
            <a:off x="-34596" y="-56422"/>
            <a:ext cx="19375035" cy="9866443"/>
          </a:xfrm>
          <a:prstGeom prst="rect">
            <a:avLst/>
          </a:prstGeom>
          <a:ln w="12700">
            <a:miter lim="400000"/>
          </a:ln>
        </p:spPr>
      </p:pic>
      <p:pic>
        <p:nvPicPr>
          <p:cNvPr id="143" name="dev-rock-500x265.png" descr="dev-rock-500x265.png"/>
          <p:cNvPicPr>
            <a:picLocks noChangeAspect="1"/>
          </p:cNvPicPr>
          <p:nvPr/>
        </p:nvPicPr>
        <p:blipFill>
          <a:blip r:embed="rId4">
            <a:extLst/>
          </a:blip>
          <a:stretch>
            <a:fillRect/>
          </a:stretch>
        </p:blipFill>
        <p:spPr>
          <a:xfrm>
            <a:off x="3327400" y="3194050"/>
            <a:ext cx="6350000" cy="3365500"/>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8" name="alphaville-1965-001-lemmy-caution-gun-computer-00o-5h6.jpg" descr="alphaville-1965-001-lemmy-caution-gun-computer-00o-5h6.jpg"/>
          <p:cNvPicPr>
            <a:picLocks noChangeAspect="1"/>
          </p:cNvPicPr>
          <p:nvPr>
            <p:ph type="pic" idx="13"/>
          </p:nvPr>
        </p:nvPicPr>
        <p:blipFill>
          <a:blip r:embed="rId3">
            <a:extLst/>
          </a:blip>
          <a:srcRect l="0" t="3416" r="0" b="3416"/>
          <a:stretch>
            <a:fillRect/>
          </a:stretch>
        </p:blipFill>
        <p:spPr>
          <a:prstGeom prst="rect">
            <a:avLst/>
          </a:prstGeom>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12" name="rabbithole.jpg" descr="rabbithole.jpg"/>
          <p:cNvPicPr>
            <a:picLocks noChangeAspect="1"/>
          </p:cNvPicPr>
          <p:nvPr>
            <p:ph type="pic" idx="13"/>
          </p:nvPr>
        </p:nvPicPr>
        <p:blipFill>
          <a:blip r:embed="rId2">
            <a:extLst/>
          </a:blip>
          <a:srcRect l="5533" t="0" r="5533" b="0"/>
          <a:stretch>
            <a:fillRect/>
          </a:stretch>
        </p:blipFill>
        <p:spPr>
          <a:prstGeom prst="rect">
            <a:avLst/>
          </a:prstGeom>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14" name="ysd.png" descr="ysd.png"/>
          <p:cNvPicPr>
            <a:picLocks noChangeAspect="1"/>
          </p:cNvPicPr>
          <p:nvPr>
            <p:ph type="pic" idx="13"/>
          </p:nvPr>
        </p:nvPicPr>
        <p:blipFill>
          <a:blip r:embed="rId2">
            <a:extLst/>
          </a:blip>
          <a:srcRect l="2548" t="0" r="2548" b="0"/>
          <a:stretch>
            <a:fillRect/>
          </a:stretch>
        </p:blipFill>
        <p:spPr>
          <a:prstGeom prst="rect">
            <a:avLst/>
          </a:prstGeom>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Inspect…"/>
          <p:cNvSpPr txBox="1"/>
          <p:nvPr>
            <p:ph type="ctrTitle"/>
          </p:nvPr>
        </p:nvSpPr>
        <p:spPr>
          <a:xfrm>
            <a:off x="1270000" y="1614695"/>
            <a:ext cx="10464800" cy="6524210"/>
          </a:xfrm>
          <a:prstGeom prst="rect">
            <a:avLst/>
          </a:prstGeom>
        </p:spPr>
        <p:txBody>
          <a:bodyPr/>
          <a:lstStyle/>
          <a:p>
            <a:pPr>
              <a:defRPr sz="20000">
                <a:latin typeface="Yanone Kaffeesatz"/>
                <a:ea typeface="Yanone Kaffeesatz"/>
                <a:cs typeface="Yanone Kaffeesatz"/>
                <a:sym typeface="Yanone Kaffeesatz"/>
              </a:defRPr>
            </a:pPr>
            <a:r>
              <a:t>Inspect</a:t>
            </a:r>
          </a:p>
          <a:p>
            <a:pPr>
              <a:defRPr sz="20000">
                <a:latin typeface="Yanone Kaffeesatz"/>
                <a:ea typeface="Yanone Kaffeesatz"/>
                <a:cs typeface="Yanone Kaffeesatz"/>
                <a:sym typeface="Yanone Kaffeesatz"/>
              </a:defRPr>
            </a:pPr>
            <a:r>
              <a:rPr>
                <a:solidFill>
                  <a:srgbClr val="7A7A7A"/>
                </a:solidFill>
              </a:rPr>
              <a:t>&amp;</a:t>
            </a:r>
            <a:r>
              <a:t> Adapt</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Informal Huddle…"/>
          <p:cNvSpPr txBox="1"/>
          <p:nvPr>
            <p:ph type="body" idx="1"/>
          </p:nvPr>
        </p:nvSpPr>
        <p:spPr>
          <a:xfrm>
            <a:off x="952500" y="-7841"/>
            <a:ext cx="11099800" cy="9508380"/>
          </a:xfrm>
          <a:prstGeom prst="rect">
            <a:avLst/>
          </a:prstGeom>
        </p:spPr>
        <p:txBody>
          <a:bodyPr/>
          <a:lstStyle/>
          <a:p>
            <a:pPr marL="444500" indent="-444500">
              <a:defRPr sz="7000">
                <a:latin typeface="Yanone Kaffeesatz"/>
                <a:ea typeface="Yanone Kaffeesatz"/>
                <a:cs typeface="Yanone Kaffeesatz"/>
                <a:sym typeface="Yanone Kaffeesatz"/>
              </a:defRPr>
            </a:pPr>
            <a:r>
              <a:t>Informal Huddle</a:t>
            </a:r>
          </a:p>
          <a:p>
            <a:pPr marL="444500" indent="-444500">
              <a:defRPr sz="7000">
                <a:latin typeface="Yanone Kaffeesatz"/>
                <a:ea typeface="Yanone Kaffeesatz"/>
                <a:cs typeface="Yanone Kaffeesatz"/>
                <a:sym typeface="Yanone Kaffeesatz"/>
              </a:defRPr>
            </a:pPr>
            <a:r>
              <a:t>As often as you need to:</a:t>
            </a:r>
          </a:p>
          <a:p>
            <a:pPr lvl="1">
              <a:defRPr sz="7000">
                <a:latin typeface="Yanone Kaffeesatz"/>
                <a:ea typeface="Yanone Kaffeesatz"/>
                <a:cs typeface="Yanone Kaffeesatz"/>
                <a:sym typeface="Yanone Kaffeesatz"/>
              </a:defRPr>
            </a:pPr>
            <a:r>
              <a:t>How are we doing?</a:t>
            </a:r>
          </a:p>
          <a:p>
            <a:pPr lvl="1">
              <a:defRPr sz="7000">
                <a:latin typeface="Yanone Kaffeesatz"/>
                <a:ea typeface="Yanone Kaffeesatz"/>
                <a:cs typeface="Yanone Kaffeesatz"/>
                <a:sym typeface="Yanone Kaffeesatz"/>
              </a:defRPr>
            </a:pPr>
            <a:r>
              <a:t>What is easy?</a:t>
            </a:r>
          </a:p>
          <a:p>
            <a:pPr lvl="1">
              <a:defRPr sz="7000">
                <a:latin typeface="Yanone Kaffeesatz"/>
                <a:ea typeface="Yanone Kaffeesatz"/>
                <a:cs typeface="Yanone Kaffeesatz"/>
                <a:sym typeface="Yanone Kaffeesatz"/>
              </a:defRPr>
            </a:pPr>
            <a:r>
              <a:t>What is hard?</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24" name="turn-up-the-good.png" descr="turn-up-the-good.png"/>
          <p:cNvPicPr>
            <a:picLocks noChangeAspect="1"/>
          </p:cNvPicPr>
          <p:nvPr>
            <p:ph type="pic" idx="13"/>
          </p:nvPr>
        </p:nvPicPr>
        <p:blipFill>
          <a:blip r:embed="rId2">
            <a:alphaModFix amt="29507"/>
            <a:extLst/>
          </a:blip>
          <a:srcRect l="3665" t="0" r="3665" b="0"/>
          <a:stretch>
            <a:fillRect/>
          </a:stretch>
        </p:blipFill>
        <p:spPr>
          <a:prstGeom prst="rect">
            <a:avLst/>
          </a:prstGeom>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Turn up…"/>
          <p:cNvSpPr txBox="1"/>
          <p:nvPr>
            <p:ph type="title"/>
          </p:nvPr>
        </p:nvSpPr>
        <p:spPr>
          <a:xfrm>
            <a:off x="1270000" y="8834"/>
            <a:ext cx="10464800" cy="9638859"/>
          </a:xfrm>
          <a:prstGeom prst="rect">
            <a:avLst/>
          </a:prstGeom>
        </p:spPr>
        <p:txBody>
          <a:bodyPr/>
          <a:lstStyle/>
          <a:p>
            <a:pPr>
              <a:defRPr sz="20000"/>
            </a:pPr>
            <a:r>
              <a:t>Turn up </a:t>
            </a:r>
          </a:p>
          <a:p>
            <a:pPr>
              <a:defRPr sz="20000"/>
            </a:pPr>
            <a:r>
              <a:t>the </a:t>
            </a:r>
            <a:r>
              <a:rPr b="1"/>
              <a:t>Good</a:t>
            </a:r>
            <a:r>
              <a:t>!</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Resources"/>
          <p:cNvSpPr txBox="1"/>
          <p:nvPr>
            <p:ph type="ctrTitle"/>
          </p:nvPr>
        </p:nvSpPr>
        <p:spPr>
          <a:xfrm>
            <a:off x="1270000" y="2303995"/>
            <a:ext cx="10464800" cy="4223805"/>
          </a:xfrm>
          <a:prstGeom prst="rect">
            <a:avLst/>
          </a:prstGeom>
        </p:spPr>
        <p:txBody>
          <a:bodyPr/>
          <a:lstStyle>
            <a:lvl1pPr>
              <a:defRPr sz="20000">
                <a:latin typeface="Yanone Kaffeesatz"/>
                <a:ea typeface="Yanone Kaffeesatz"/>
                <a:cs typeface="Yanone Kaffeesatz"/>
                <a:sym typeface="Yanone Kaffeesatz"/>
              </a:defRPr>
            </a:lvl1pPr>
          </a:lstStyle>
          <a:p>
            <a:pPr/>
            <a:r>
              <a:t>Resources</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2" name="menlo-mob.jpg" descr="menlo-mob.jpg"/>
          <p:cNvPicPr>
            <a:picLocks noChangeAspect="1"/>
          </p:cNvPicPr>
          <p:nvPr/>
        </p:nvPicPr>
        <p:blipFill>
          <a:blip r:embed="rId3">
            <a:alphaModFix amt="30000"/>
            <a:extLst/>
          </a:blip>
          <a:stretch>
            <a:fillRect/>
          </a:stretch>
        </p:blipFill>
        <p:spPr>
          <a:xfrm>
            <a:off x="-152035" y="-56355"/>
            <a:ext cx="13308870" cy="9866310"/>
          </a:xfrm>
          <a:prstGeom prst="rect">
            <a:avLst/>
          </a:prstGeom>
          <a:ln w="12700">
            <a:miter lim="400000"/>
          </a:ln>
        </p:spPr>
      </p:pic>
      <p:sp>
        <p:nvSpPr>
          <p:cNvPr id="533" name="Mob-Positive Teams"/>
          <p:cNvSpPr txBox="1"/>
          <p:nvPr>
            <p:ph type="title"/>
          </p:nvPr>
        </p:nvSpPr>
        <p:spPr>
          <a:prstGeom prst="rect">
            <a:avLst/>
          </a:prstGeom>
        </p:spPr>
        <p:txBody>
          <a:bodyPr/>
          <a:lstStyle/>
          <a:p>
            <a:pPr/>
            <a:r>
              <a:t>Mob-Positive Teams</a:t>
            </a:r>
          </a:p>
        </p:txBody>
      </p:sp>
      <p:sp>
        <p:nvSpPr>
          <p:cNvPr id="534" name="Hunter Industries…"/>
          <p:cNvSpPr txBox="1"/>
          <p:nvPr>
            <p:ph type="body" sz="half" idx="1"/>
          </p:nvPr>
        </p:nvSpPr>
        <p:spPr>
          <a:xfrm>
            <a:off x="952500" y="2590800"/>
            <a:ext cx="5224959" cy="6286500"/>
          </a:xfrm>
          <a:prstGeom prst="rect">
            <a:avLst/>
          </a:prstGeom>
        </p:spPr>
        <p:txBody>
          <a:bodyPr/>
          <a:lstStyle/>
          <a:p>
            <a:pPr/>
            <a:r>
              <a:t>Hunter Industries </a:t>
            </a:r>
          </a:p>
          <a:p>
            <a:pPr/>
            <a:r>
              <a:t>Industrial Logic</a:t>
            </a:r>
          </a:p>
          <a:p>
            <a:pPr/>
            <a:r>
              <a:t>Alaska Airlines</a:t>
            </a:r>
          </a:p>
          <a:p>
            <a:pPr/>
            <a:r>
              <a:rPr u="sng">
                <a:hlinkClick r:id="rId4" invalidUrl="" action="" tgtFrame="" tooltip="" history="1" highlightClick="0" endSnd="0"/>
              </a:rPr>
              <a:t>LateRooms.com</a:t>
            </a:r>
          </a:p>
          <a:p>
            <a:pPr/>
            <a:r>
              <a:rPr u="sng">
                <a:hlinkClick r:id="rId5" invalidUrl="" action="" tgtFrame="" tooltip="" history="1" highlightClick="0" endSnd="0"/>
              </a:rPr>
              <a:t>pluralsight.com</a:t>
            </a:r>
          </a:p>
        </p:txBody>
      </p:sp>
      <p:sp>
        <p:nvSpPr>
          <p:cNvPr id="535" name="GDS (gov.uk)…"/>
          <p:cNvSpPr txBox="1"/>
          <p:nvPr/>
        </p:nvSpPr>
        <p:spPr>
          <a:xfrm>
            <a:off x="6819900" y="2590800"/>
            <a:ext cx="5224959"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444499" indent="-444499" algn="l">
              <a:spcBef>
                <a:spcPts val="4200"/>
              </a:spcBef>
              <a:buSzPct val="145000"/>
              <a:buChar char="•"/>
              <a:defRPr b="0" sz="4000">
                <a:latin typeface="Yanone Kaffeesatz"/>
                <a:ea typeface="Yanone Kaffeesatz"/>
                <a:cs typeface="Yanone Kaffeesatz"/>
                <a:sym typeface="Yanone Kaffeesatz"/>
              </a:defRPr>
            </a:pPr>
            <a:r>
              <a:t>GDS (</a:t>
            </a:r>
            <a:r>
              <a:rPr u="sng">
                <a:hlinkClick r:id="rId6" invalidUrl="" action="" tgtFrame="" tooltip="" history="1" highlightClick="0" endSnd="0"/>
              </a:rPr>
              <a:t>gov.uk</a:t>
            </a:r>
            <a:r>
              <a:t>)</a:t>
            </a:r>
          </a:p>
          <a:p>
            <a:pPr marL="444499" indent="-444499" algn="l">
              <a:spcBef>
                <a:spcPts val="4200"/>
              </a:spcBef>
              <a:buSzPct val="145000"/>
              <a:buChar char="•"/>
              <a:defRPr b="0" sz="4000">
                <a:latin typeface="Yanone Kaffeesatz"/>
                <a:ea typeface="Yanone Kaffeesatz"/>
                <a:cs typeface="Yanone Kaffeesatz"/>
                <a:sym typeface="Yanone Kaffeesatz"/>
              </a:defRPr>
            </a:pPr>
            <a:r>
              <a:t>Unruly Media</a:t>
            </a:r>
          </a:p>
          <a:p>
            <a:pPr marL="444499" indent="-444499" algn="l">
              <a:spcBef>
                <a:spcPts val="4200"/>
              </a:spcBef>
              <a:buSzPct val="145000"/>
              <a:buChar char="•"/>
              <a:defRPr b="0" sz="4000">
                <a:latin typeface="Yanone Kaffeesatz"/>
                <a:ea typeface="Yanone Kaffeesatz"/>
                <a:cs typeface="Yanone Kaffeesatz"/>
                <a:sym typeface="Yanone Kaffeesatz"/>
              </a:defRPr>
            </a:pPr>
            <a:r>
              <a:t>Blue Fruit</a:t>
            </a:r>
          </a:p>
          <a:p>
            <a:pPr marL="444499" indent="-444499" algn="l">
              <a:spcBef>
                <a:spcPts val="4200"/>
              </a:spcBef>
              <a:buSzPct val="145000"/>
              <a:buChar char="•"/>
              <a:defRPr b="0" sz="4000">
                <a:latin typeface="Yanone Kaffeesatz"/>
                <a:ea typeface="Yanone Kaffeesatz"/>
                <a:cs typeface="Yanone Kaffeesatz"/>
                <a:sym typeface="Yanone Kaffeesatz"/>
              </a:defRPr>
            </a:pPr>
            <a:r>
              <a:t>Menlo innovations</a:t>
            </a:r>
          </a:p>
          <a:p>
            <a:pPr marL="444499" indent="-444499" algn="l">
              <a:spcBef>
                <a:spcPts val="4200"/>
              </a:spcBef>
              <a:buSzPct val="145000"/>
              <a:buChar char="•"/>
              <a:defRPr b="0" sz="4000">
                <a:latin typeface="Yanone Kaffeesatz"/>
                <a:ea typeface="Yanone Kaffeesatz"/>
                <a:cs typeface="Yanone Kaffeesatz"/>
                <a:sym typeface="Yanone Kaffeesatz"/>
              </a:defRPr>
            </a:pPr>
            <a:r>
              <a:t>…and many more</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Mobbing - http://mobprogramming.org…"/>
          <p:cNvSpPr txBox="1"/>
          <p:nvPr>
            <p:ph type="body" idx="1"/>
          </p:nvPr>
        </p:nvSpPr>
        <p:spPr>
          <a:xfrm>
            <a:off x="952500" y="462954"/>
            <a:ext cx="11099800" cy="8827692"/>
          </a:xfrm>
          <a:prstGeom prst="rect">
            <a:avLst/>
          </a:prstGeom>
        </p:spPr>
        <p:txBody>
          <a:bodyPr/>
          <a:lstStyle/>
          <a:p>
            <a:pPr>
              <a:defRPr sz="4600"/>
            </a:pPr>
            <a:r>
              <a:t>Mobbing - </a:t>
            </a:r>
            <a:r>
              <a:rPr u="sng">
                <a:hlinkClick r:id="rId3" invalidUrl="" action="" tgtFrame="" tooltip="" history="1" highlightClick="0" endSnd="0"/>
              </a:rPr>
              <a:t>http://mobprogramming.org</a:t>
            </a:r>
            <a:r>
              <a:t> </a:t>
            </a:r>
          </a:p>
          <a:p>
            <a:pPr>
              <a:defRPr sz="4600"/>
            </a:pPr>
            <a:r>
              <a:t>Woody Zuill - </a:t>
            </a:r>
            <a:r>
              <a:rPr u="sng">
                <a:hlinkClick r:id="rId4" invalidUrl="" action="" tgtFrame="" tooltip="" history="1" highlightClick="0" endSnd="0"/>
              </a:rPr>
              <a:t>https://www.industriallogic.com</a:t>
            </a:r>
          </a:p>
          <a:p>
            <a:pPr>
              <a:defRPr sz="4600"/>
            </a:pPr>
            <a:r>
              <a:t>Chris Lucian - </a:t>
            </a:r>
            <a:r>
              <a:rPr u="sng">
                <a:hlinkClick r:id="rId5" invalidUrl="" action="" tgtFrame="" tooltip="" history="1" highlightClick="0" endSnd="0"/>
              </a:rPr>
              <a:t>http://www.chrislucian.com/</a:t>
            </a:r>
          </a:p>
          <a:p>
            <a:pPr>
              <a:defRPr sz="4600"/>
            </a:pPr>
            <a:r>
              <a:t>mob timer - </a:t>
            </a:r>
            <a:r>
              <a:rPr u="sng">
                <a:hlinkClick r:id="rId6" invalidUrl="" action="" tgtFrame="" tooltip="" history="1" highlightClick="0" endSnd="0"/>
              </a:rPr>
              <a:t>https://github.com/dillonkearns/mobster</a:t>
            </a:r>
          </a:p>
          <a:p>
            <a:pPr>
              <a:defRPr sz="4600"/>
            </a:pPr>
            <a:r>
              <a:t>Strong style pairing - </a:t>
            </a:r>
            <a:r>
              <a:rPr u="sng">
                <a:hlinkClick r:id="rId7" invalidUrl="" action="" tgtFrame="" tooltip="" history="1" highlightClick="0" endSnd="0"/>
              </a:rPr>
              <a:t>https://llewellynfalco.blogspot.co.uk/</a:t>
            </a:r>
          </a:p>
          <a:p>
            <a:pPr>
              <a:defRPr sz="4600"/>
            </a:pPr>
            <a:r>
              <a:t>Amy Edmondson - </a:t>
            </a:r>
            <a:r>
              <a:rPr u="sng">
                <a:hlinkClick r:id="rId8" invalidUrl="" action="" tgtFrame="" tooltip="" history="1" highlightClick="0" endSnd="0"/>
              </a:rPr>
              <a:t>https://hbr.org/2013/12/the-three-pillars-of-a-teaming-culture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